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notesMasterIdLst>
    <p:notesMasterId r:id="rId14"/>
  </p:notesMasterIdLst>
  <p:handoutMasterIdLst>
    <p:handoutMasterId r:id="rId15"/>
  </p:handoutMasterIdLst>
  <p:sldIdLst>
    <p:sldId id="399" r:id="rId2"/>
    <p:sldId id="400" r:id="rId3"/>
    <p:sldId id="408" r:id="rId4"/>
    <p:sldId id="406" r:id="rId5"/>
    <p:sldId id="410" r:id="rId6"/>
    <p:sldId id="401" r:id="rId7"/>
    <p:sldId id="402" r:id="rId8"/>
    <p:sldId id="403" r:id="rId9"/>
    <p:sldId id="409" r:id="rId10"/>
    <p:sldId id="404" r:id="rId11"/>
    <p:sldId id="411" r:id="rId12"/>
    <p:sldId id="412" r:id="rId13"/>
  </p:sldIdLst>
  <p:sldSz cx="9144000" cy="6858000" type="screen4x3"/>
  <p:notesSz cx="6858000" cy="92154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hiddenSlides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93" autoAdjust="0"/>
    <p:restoredTop sz="94752"/>
  </p:normalViewPr>
  <p:slideViewPr>
    <p:cSldViewPr>
      <p:cViewPr varScale="1">
        <p:scale>
          <a:sx n="101" d="100"/>
          <a:sy n="101" d="100"/>
        </p:scale>
        <p:origin x="195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07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07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50CCB-94B1-4B0A-BCF8-2F96EF51A256}" type="datetimeFigureOut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3067"/>
            <a:ext cx="2971800" cy="460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753067"/>
            <a:ext cx="2971800" cy="460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1D7471-A358-48C3-BB75-EEB9B119FC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6000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07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07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D45CE-4BF1-4A82-95FA-9F2C00D45C33}" type="datetimeFigureOut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5538" y="690563"/>
            <a:ext cx="4606925" cy="3455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77333"/>
            <a:ext cx="5486400" cy="414694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3067"/>
            <a:ext cx="2971800" cy="460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53067"/>
            <a:ext cx="2971800" cy="460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FB70D-189E-4216-ADF0-8EDD1AE5ED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07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[Title: Calibri Light 60pt, Bold]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[Subtitle: Calibri (Body) 24pt]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87923" y="5795518"/>
            <a:ext cx="2057400" cy="365125"/>
          </a:xfrm>
        </p:spPr>
        <p:txBody>
          <a:bodyPr/>
          <a:lstStyle/>
          <a:p>
            <a:fld id="{B38C20D7-698E-4528-AFE4-38F6E054D6D5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84A75-380D-49D2-A87F-182FC7068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840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title: Calibri Light (Headings) 48pt, Bold]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3400" y="1524000"/>
            <a:ext cx="7886700" cy="4351338"/>
          </a:xfrm>
        </p:spPr>
        <p:txBody>
          <a:bodyPr/>
          <a:lstStyle>
            <a:lvl1pPr>
              <a:defRPr/>
            </a:lvl1pPr>
            <a:lvl2pPr marL="800100" indent="-3429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US" dirty="0"/>
              <a:t>[Level 1 Bullet: Calibri (Body) 28pt]</a:t>
            </a:r>
          </a:p>
          <a:p>
            <a:pPr lvl="1"/>
            <a:r>
              <a:rPr lang="en-US" dirty="0"/>
              <a:t>[Level 2 Bullet: Calibri (Body) 24pt]</a:t>
            </a:r>
          </a:p>
        </p:txBody>
      </p:sp>
    </p:spTree>
    <p:extLst>
      <p:ext uri="{BB962C8B-B14F-4D97-AF65-F5344CB8AC3E}">
        <p14:creationId xmlns:p14="http://schemas.microsoft.com/office/powerpoint/2010/main" val="3829645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[Section Header Title: Calibri Light (Headings) 60pt, Bold]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20D7-698E-4528-AFE4-38F6E054D6D5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84A75-380D-49D2-A87F-182FC7068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896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title: Calibri Light (Headings) 48pt, Bold]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US" dirty="0"/>
              <a:t>[Level 1 Bullet: Calibri (Body) 28pt]</a:t>
            </a:r>
          </a:p>
          <a:p>
            <a:pPr lvl="1"/>
            <a:r>
              <a:rPr lang="en-US" dirty="0"/>
              <a:t>[Level 2 Bullet: Calibri (Body) 24pt]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US" dirty="0"/>
              <a:t>[Level 1 Bullet: Calibri (Body) 28pt]</a:t>
            </a:r>
          </a:p>
          <a:p>
            <a:pPr lvl="1"/>
            <a:r>
              <a:rPr lang="en-US" dirty="0"/>
              <a:t>[Level 2 Bullet: Calibri (Body) 24pt]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20D7-698E-4528-AFE4-38F6E054D6D5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84A75-380D-49D2-A87F-182FC7068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003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[Slide title: Calibri Light (Headings) 48pt, Bold]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[Calibri (Body) 28pt, Bold]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US" dirty="0"/>
              <a:t>[Level 1 Bullet: Calibri (Body) 28pt]</a:t>
            </a:r>
          </a:p>
          <a:p>
            <a:pPr lvl="1"/>
            <a:r>
              <a:rPr lang="en-US" dirty="0"/>
              <a:t>[Level 2 Bullet: Calibri (Body) 24pt]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[Calibri (Body) 28pt, Bold]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US" dirty="0"/>
              <a:t>[Level 1 Bullet: Calibri (Body) 28pt]</a:t>
            </a:r>
          </a:p>
          <a:p>
            <a:pPr lvl="1"/>
            <a:r>
              <a:rPr lang="en-US" dirty="0"/>
              <a:t>[Level 2 Bullet: Calibri (Body) 24pt]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84A75-380D-49D2-A87F-182FC7068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962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[Slide title: Calibri Light (Headings) 48pt, Bold]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20D7-698E-4528-AFE4-38F6E054D6D5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84A75-380D-49D2-A87F-182FC7068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90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C20D7-698E-4528-AFE4-38F6E054D6D5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84A75-380D-49D2-A87F-182FC7068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331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C20D7-698E-4528-AFE4-38F6E054D6D5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84A75-380D-49D2-A87F-182FC7068D9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019800"/>
            <a:ext cx="9144000" cy="838200"/>
          </a:xfrm>
          <a:prstGeom prst="rect">
            <a:avLst/>
          </a:prstGeom>
          <a:solidFill>
            <a:srgbClr val="000E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10A389-BA9F-0B5B-06DB-6A1C797FE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91400" y="6105971"/>
            <a:ext cx="1206379" cy="6658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72A00E-93B2-BEE9-F7D3-D6B78FE94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750" y="6050456"/>
            <a:ext cx="1333500" cy="78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07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casel.org/sel-framework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27E58-C4F3-A927-1B3F-53636A195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379409"/>
            <a:ext cx="7772400" cy="2087691"/>
          </a:xfrm>
        </p:spPr>
        <p:txBody>
          <a:bodyPr>
            <a:normAutofit/>
          </a:bodyPr>
          <a:lstStyle/>
          <a:p>
            <a:r>
              <a:rPr lang="en-US" sz="4000" dirty="0"/>
              <a:t>Promoting Social-Emotional Competence Among Preschoolers With ASD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91C168-3966-D68A-50E3-2FD1ADA96A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475291"/>
            <a:ext cx="6858000" cy="1655762"/>
          </a:xfrm>
        </p:spPr>
        <p:txBody>
          <a:bodyPr>
            <a:normAutofit/>
          </a:bodyPr>
          <a:lstStyle/>
          <a:p>
            <a:r>
              <a:rPr lang="en-US" sz="2800" dirty="0"/>
              <a:t>Brianna Cashman</a:t>
            </a:r>
          </a:p>
        </p:txBody>
      </p:sp>
    </p:spTree>
    <p:extLst>
      <p:ext uri="{BB962C8B-B14F-4D97-AF65-F5344CB8AC3E}">
        <p14:creationId xmlns:p14="http://schemas.microsoft.com/office/powerpoint/2010/main" val="2584715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AB3B-3565-210D-B84D-9A9FDF761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Expected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7434-4659-98E9-3C53-7401C2ACB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Teachers will report a variety of evidence-based strategies that they use with their students with autism and effectiveness will vary by context</a:t>
            </a:r>
          </a:p>
          <a:p>
            <a:r>
              <a:rPr lang="en-US" dirty="0"/>
              <a:t>Participants may identify barriers such as limited time, insufficient training, and lack of curricula that meets their classroom’s unique needs. </a:t>
            </a:r>
          </a:p>
          <a:p>
            <a:r>
              <a:rPr lang="en-US" dirty="0"/>
              <a:t>Use findings to develop or evaluate preschool-specific ASD social-emotional curricula or inform targeted professional development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017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8D82F-199D-153E-D665-D879A3A13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2400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E3A1F-FE2A-4A08-C2D0-BA1292726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53331"/>
            <a:ext cx="7886700" cy="4351338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en-US" sz="2200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Adynski</a:t>
            </a:r>
            <a:r>
              <a:rPr lang="en-US" sz="2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, H., Propper, C., </a:t>
            </a:r>
            <a:r>
              <a:rPr lang="en-US" sz="2200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Beeber</a:t>
            </a:r>
            <a:r>
              <a:rPr lang="en-US" sz="2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, L., Gilmore, J. H., Zou, B., &amp; Santos Jr, H. P. (2024). The role of emotional regulation on early child school adjustment outcomes. </a:t>
            </a:r>
            <a:r>
              <a:rPr lang="en-US" sz="22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Archives of psychiatric nursing</a:t>
            </a:r>
            <a:r>
              <a:rPr lang="en-US" sz="2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, </a:t>
            </a:r>
            <a:r>
              <a:rPr lang="en-US" sz="22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51</a:t>
            </a:r>
            <a:r>
              <a:rPr lang="en-US" sz="2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, 201-211.</a:t>
            </a:r>
          </a:p>
          <a:p>
            <a:pPr marL="457200" indent="-457200">
              <a:buNone/>
            </a:pPr>
            <a:r>
              <a:rPr lang="en-US" sz="2200" b="0" i="0" dirty="0" err="1">
                <a:solidFill>
                  <a:srgbClr val="000000"/>
                </a:solidFill>
                <a:effectLst/>
              </a:rPr>
              <a:t>Ashiabi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, G. (2000). Promoting the emotional development of preschoolers. </a:t>
            </a:r>
            <a:r>
              <a:rPr lang="en-US" sz="2200" b="0" i="1" dirty="0">
                <a:solidFill>
                  <a:srgbClr val="000000"/>
                </a:solidFill>
                <a:effectLst/>
              </a:rPr>
              <a:t>Early Childhood Education Journal, 28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, 79–84.</a:t>
            </a:r>
          </a:p>
          <a:p>
            <a:pPr marL="457200" indent="-457200">
              <a:buNone/>
            </a:pPr>
            <a:r>
              <a:rPr lang="en-US" sz="2200" b="0" i="0" dirty="0">
                <a:effectLst/>
                <a:highlight>
                  <a:srgbClr val="FFFFFF"/>
                </a:highlight>
              </a:rPr>
              <a:t>Collaborative for Academic, Social, and Emotional Learning [CASEL]. (2021a). SEL: What are the core competence areas and where are they promoted?. </a:t>
            </a:r>
            <a:r>
              <a:rPr lang="en-US" sz="2200" b="0" i="0" u="none" strike="noStrike" dirty="0">
                <a:effectLst/>
                <a:highlight>
                  <a:srgbClr val="FFFFFF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https://casel.org/sel-framework/</a:t>
            </a:r>
            <a:endParaRPr lang="en-US" sz="2200" b="0" i="0" u="none" strike="noStrike" dirty="0">
              <a:effectLst/>
              <a:highlight>
                <a:srgbClr val="FFFFFF"/>
              </a:highlight>
            </a:endParaRPr>
          </a:p>
          <a:p>
            <a:pPr marL="457200" indent="-457200">
              <a:buNone/>
            </a:pPr>
            <a:r>
              <a:rPr lang="en-US" sz="2200" b="0" i="0" dirty="0">
                <a:effectLst/>
              </a:rPr>
              <a:t>Denham, S. A., Blair, K. A., </a:t>
            </a:r>
            <a:r>
              <a:rPr lang="en-US" sz="2200" b="0" i="0" dirty="0" err="1">
                <a:effectLst/>
              </a:rPr>
              <a:t>DeMulder</a:t>
            </a:r>
            <a:r>
              <a:rPr lang="en-US" sz="2200" b="0" i="0" dirty="0">
                <a:effectLst/>
              </a:rPr>
              <a:t>, E., </a:t>
            </a:r>
            <a:r>
              <a:rPr lang="en-US" sz="2200" b="0" i="0" dirty="0" err="1">
                <a:effectLst/>
              </a:rPr>
              <a:t>Levitas</a:t>
            </a:r>
            <a:r>
              <a:rPr lang="en-US" sz="2200" b="0" i="0" dirty="0">
                <a:effectLst/>
              </a:rPr>
              <a:t>, J., Sawyer, K., Auerbach-Major, S., &amp; </a:t>
            </a:r>
            <a:r>
              <a:rPr lang="en-US" sz="2200" b="0" i="0" dirty="0" err="1">
                <a:effectLst/>
              </a:rPr>
              <a:t>Queenan</a:t>
            </a:r>
            <a:r>
              <a:rPr lang="en-US" sz="2200" b="0" i="0" dirty="0">
                <a:effectLst/>
              </a:rPr>
              <a:t>, P. (2003). Preschool emotional competence: Pathway to social competence</a:t>
            </a:r>
            <a:r>
              <a:rPr lang="en-US" sz="2200" b="0" i="1" dirty="0">
                <a:effectLst/>
              </a:rPr>
              <a:t>. Child development, </a:t>
            </a:r>
            <a:r>
              <a:rPr lang="en-US" sz="2200" b="0" i="0" dirty="0">
                <a:effectLst/>
              </a:rPr>
              <a:t>74 (1), 238–256.</a:t>
            </a:r>
            <a:endParaRPr lang="en-US" sz="2200" b="0" i="0" dirty="0">
              <a:solidFill>
                <a:srgbClr val="222222"/>
              </a:solidFill>
              <a:effectLst/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6636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6DFFF-721D-6A55-3F3B-A952F5D9E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9AA9-AD87-7816-7F4D-48A3F63F8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2400"/>
            <a:ext cx="7886700" cy="1325563"/>
          </a:xfrm>
        </p:spPr>
        <p:txBody>
          <a:bodyPr/>
          <a:lstStyle/>
          <a:p>
            <a:r>
              <a:rPr lang="en-US" sz="3600" dirty="0"/>
              <a:t>References </a:t>
            </a:r>
            <a:r>
              <a:rPr lang="en-US" sz="2400" dirty="0"/>
              <a:t>(Cont.)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2251E-6E73-994D-98E0-C7A82489C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477963"/>
            <a:ext cx="7886700" cy="4126706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en-US" sz="2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McDonald, R. G., Cargill, M. I., Khawar, S., &amp; Kang, E. (2024). Emotion dysregulation in autism: A meta-analysis. </a:t>
            </a:r>
            <a:r>
              <a:rPr lang="en-US" sz="22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Autism</a:t>
            </a:r>
            <a:r>
              <a:rPr lang="en-US" sz="2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, </a:t>
            </a:r>
            <a:r>
              <a:rPr lang="en-US" sz="22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28</a:t>
            </a:r>
            <a:r>
              <a:rPr lang="en-US" sz="2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(12), 2986-3001.</a:t>
            </a:r>
          </a:p>
          <a:p>
            <a:pPr marL="457200" indent="-457200">
              <a:buNone/>
            </a:pPr>
            <a:r>
              <a:rPr lang="en-US" sz="2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Rademacher, A., &amp; Koglin, U. (2019). The concept of self-regulation and preschoolers’ social-emotional development: A systematic review. </a:t>
            </a:r>
            <a:r>
              <a:rPr lang="en-US" sz="22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Early Child Development and Care, 189</a:t>
            </a:r>
            <a:r>
              <a:rPr lang="en-US" sz="2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.</a:t>
            </a:r>
            <a:r>
              <a:rPr lang="en-US" sz="2200" dirty="0">
                <a:solidFill>
                  <a:srgbClr val="222222"/>
                </a:solidFill>
                <a:highlight>
                  <a:srgbClr val="FFFFFF"/>
                </a:highlight>
              </a:rPr>
              <a:t> 2299-2317. </a:t>
            </a:r>
            <a:endParaRPr lang="en-US" sz="2200" b="0" i="0" dirty="0">
              <a:solidFill>
                <a:srgbClr val="222222"/>
              </a:solidFill>
              <a:effectLst/>
              <a:highlight>
                <a:srgbClr val="FFFFFF"/>
              </a:highlight>
            </a:endParaRPr>
          </a:p>
          <a:p>
            <a:pPr marL="457200" indent="-457200">
              <a:buNone/>
            </a:pPr>
            <a:r>
              <a:rPr lang="en-US" sz="2200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Vivanti</a:t>
            </a:r>
            <a:r>
              <a:rPr lang="en-US" sz="2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, G., &amp; Rogers, S. J. (2014). Autism and the mirror neuron system: insights from learning and teaching. </a:t>
            </a:r>
            <a:r>
              <a:rPr lang="en-US" sz="22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Philosophical Transactions of the Royal Society B: Biological Sciences</a:t>
            </a:r>
            <a:r>
              <a:rPr lang="en-US" sz="2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, </a:t>
            </a:r>
            <a:r>
              <a:rPr lang="en-US" sz="22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369</a:t>
            </a:r>
            <a:r>
              <a:rPr lang="en-US" sz="2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</a:rPr>
              <a:t>(1644).</a:t>
            </a:r>
          </a:p>
        </p:txBody>
      </p:sp>
    </p:spTree>
    <p:extLst>
      <p:ext uri="{BB962C8B-B14F-4D97-AF65-F5344CB8AC3E}">
        <p14:creationId xmlns:p14="http://schemas.microsoft.com/office/powerpoint/2010/main" val="2561278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8A60C-6C05-CFF5-2724-7041116CF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Background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48F07-2F53-7DA3-A3EF-5019D1138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Emotional Competence: </a:t>
            </a:r>
            <a:r>
              <a:rPr lang="en-US" sz="2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ability to identify and regulate emotions, determine causes, express emotions appropriately, and understand other’s emotions (Denham et al., 2003)</a:t>
            </a:r>
            <a:endParaRPr lang="en-US" sz="2400" dirty="0"/>
          </a:p>
          <a:p>
            <a:r>
              <a:rPr lang="en-US" sz="2400" dirty="0"/>
              <a:t>Social Competence: a</a:t>
            </a:r>
            <a:r>
              <a:rPr lang="en-US" sz="2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bility to achieve goals in a social context by effectively using communication, cooperation, and problem-solving skills (</a:t>
            </a:r>
            <a:r>
              <a:rPr lang="en-US" sz="24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Ashiabi</a:t>
            </a:r>
            <a:r>
              <a:rPr lang="en-US" sz="2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, 2007)</a:t>
            </a:r>
            <a:endParaRPr lang="en-US" sz="2400" dirty="0"/>
          </a:p>
          <a:p>
            <a:r>
              <a:rPr lang="en-US" sz="2400" dirty="0"/>
              <a:t>Inter-related and build off one another </a:t>
            </a:r>
          </a:p>
          <a:p>
            <a:r>
              <a:rPr lang="en-US" sz="2400" dirty="0"/>
              <a:t>Social-emotional Competence: several skills such as 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WordVisi_MSFontService"/>
              </a:rPr>
              <a:t>emotion knowledge and expression, emotional and behavioral regulation, and perspective-taking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41445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9EC17-5C2E-1A44-3745-2CC6739D2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Social-Emotional Competence</a:t>
            </a:r>
            <a:br>
              <a:rPr lang="en-US" sz="3600" dirty="0"/>
            </a:br>
            <a:r>
              <a:rPr lang="en-US" sz="3600" dirty="0"/>
              <a:t>(CASEL, 2021)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03884-8C56-8E1D-CD66-7A7E46ADC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59" y="1559557"/>
            <a:ext cx="5105400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Self-awareness </a:t>
            </a:r>
          </a:p>
          <a:p>
            <a:pPr lvl="1"/>
            <a:r>
              <a:rPr lang="en-US" dirty="0"/>
              <a:t>Emotion identification, self-efficacy </a:t>
            </a:r>
          </a:p>
          <a:p>
            <a:r>
              <a:rPr lang="en-US" dirty="0"/>
              <a:t>Self-management </a:t>
            </a:r>
          </a:p>
          <a:p>
            <a:pPr lvl="1"/>
            <a:r>
              <a:rPr lang="en-US" dirty="0"/>
              <a:t>Impulse control, emotion regulation</a:t>
            </a:r>
          </a:p>
          <a:p>
            <a:r>
              <a:rPr lang="en-US" dirty="0"/>
              <a:t>Social-awareness</a:t>
            </a:r>
          </a:p>
          <a:p>
            <a:pPr lvl="1"/>
            <a:r>
              <a:rPr lang="en-US" dirty="0"/>
              <a:t>Empathy, perspective-taking</a:t>
            </a:r>
          </a:p>
          <a:p>
            <a:r>
              <a:rPr lang="en-US" dirty="0"/>
              <a:t>Relationship skills </a:t>
            </a:r>
          </a:p>
          <a:p>
            <a:pPr lvl="1"/>
            <a:r>
              <a:rPr lang="en-US" dirty="0"/>
              <a:t>Communication, teamwork </a:t>
            </a:r>
          </a:p>
          <a:p>
            <a:r>
              <a:rPr lang="en-US" dirty="0"/>
              <a:t>Responsible decision-making </a:t>
            </a:r>
          </a:p>
          <a:p>
            <a:pPr lvl="1"/>
            <a:r>
              <a:rPr lang="en-US" dirty="0"/>
              <a:t>Problem-solving, autonomy </a:t>
            </a:r>
          </a:p>
        </p:txBody>
      </p:sp>
      <p:pic>
        <p:nvPicPr>
          <p:cNvPr id="4" name="Picture 3" descr="Social-Emotional Competence Graphic">
            <a:extLst>
              <a:ext uri="{FF2B5EF4-FFF2-40B4-BE49-F238E27FC236}">
                <a16:creationId xmlns:a16="http://schemas.microsoft.com/office/drawing/2014/main" id="{A7E7E5C1-B773-B7D0-88E4-8E37E4858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7634" y="1825463"/>
            <a:ext cx="3726366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71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334A5-6CE5-8840-F89B-A5E968723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Rationale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87E1A-94A2-2A2A-8064-468C95731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preschool years are a key developmental period for building social-emotional skills (Rademacher &amp; Koglin, 2018)</a:t>
            </a:r>
          </a:p>
          <a:p>
            <a:pPr lvl="1"/>
            <a:r>
              <a:rPr lang="en-US" dirty="0"/>
              <a:t>Response inhibition, theory of mind, perspective-taking</a:t>
            </a:r>
          </a:p>
          <a:p>
            <a:pPr lvl="1"/>
            <a:r>
              <a:rPr lang="en-US" dirty="0"/>
              <a:t>Understand and identify emotions in themselves and others, adjust emotional responses to different situations, and show increased curiosity about emotions and their causes.</a:t>
            </a:r>
          </a:p>
          <a:p>
            <a:pPr lvl="1"/>
            <a:r>
              <a:rPr lang="en-US" dirty="0"/>
              <a:t>Social development in cooperation, reciprocity, understanding of behavior expectations </a:t>
            </a:r>
          </a:p>
          <a:p>
            <a:r>
              <a:rPr lang="en-US" dirty="0"/>
              <a:t>Difficulties manifest in school adjustment, academic performance, persisting social and behavior struggles (</a:t>
            </a:r>
            <a:r>
              <a:rPr lang="en-US" dirty="0" err="1"/>
              <a:t>Adynski</a:t>
            </a:r>
            <a:r>
              <a:rPr lang="en-US" dirty="0"/>
              <a:t> et al., 2025)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242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9E007-EAC8-A42D-0C9B-DE8B8DE12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Rationale </a:t>
            </a:r>
            <a:r>
              <a:rPr lang="en-US" sz="2400" dirty="0"/>
              <a:t>(Cont.)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F6391-95C5-CB9E-9149-784BFF295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Children with ASD are more likely to struggle with emotion regulation beginning as early as 12 months (McDonald et al., 2024)</a:t>
            </a:r>
          </a:p>
          <a:p>
            <a:pPr lvl="1"/>
            <a:r>
              <a:rPr lang="en-US" dirty="0"/>
              <a:t>74% ASD vs. 18% TD</a:t>
            </a:r>
          </a:p>
          <a:p>
            <a:pPr lvl="1"/>
            <a:r>
              <a:rPr lang="en-US" dirty="0"/>
              <a:t>Built on the foundation of joint attention and social communication </a:t>
            </a:r>
          </a:p>
          <a:p>
            <a:pPr lvl="1"/>
            <a:r>
              <a:rPr lang="en-US" dirty="0"/>
              <a:t>On average, decreased emotion identification in self and others </a:t>
            </a:r>
          </a:p>
          <a:p>
            <a:r>
              <a:rPr lang="en-US" dirty="0"/>
              <a:t>Effective learning strategies differ from TD peers (</a:t>
            </a:r>
            <a:r>
              <a:rPr lang="en-US" dirty="0" err="1"/>
              <a:t>Vivanti</a:t>
            </a:r>
            <a:r>
              <a:rPr lang="en-US" dirty="0"/>
              <a:t> &amp; Rogers, 2014)</a:t>
            </a:r>
          </a:p>
          <a:p>
            <a:pPr lvl="1"/>
            <a:r>
              <a:rPr lang="en-US" dirty="0"/>
              <a:t>Less likely to learn through social learning </a:t>
            </a:r>
          </a:p>
          <a:p>
            <a:pPr lvl="1"/>
            <a:r>
              <a:rPr lang="en-US" dirty="0"/>
              <a:t>May be disproportionately affected by curricula quality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601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5B646-EB45-190F-3FA3-E489F5BEE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Research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BF99D-6FA8-11FC-4120-A6FEFB1F4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strategies, or curricula, do preschool special education teachers use with young children diagnosed with autism to promote social-emotional competence and help them control internal and external emotional behaviors that may impact their ability to learn? </a:t>
            </a:r>
          </a:p>
        </p:txBody>
      </p:sp>
    </p:spTree>
    <p:extLst>
      <p:ext uri="{BB962C8B-B14F-4D97-AF65-F5344CB8AC3E}">
        <p14:creationId xmlns:p14="http://schemas.microsoft.com/office/powerpoint/2010/main" val="3741514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F8411-5071-2A1B-87D6-2E473E2D9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B5200-038E-8DA2-CCE5-64DD63812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Pilot mixed-method survey study</a:t>
            </a:r>
          </a:p>
          <a:p>
            <a:r>
              <a:rPr lang="en-US" dirty="0"/>
              <a:t>Participants: Approximately 6-18 special education teachers from six CT districts </a:t>
            </a:r>
          </a:p>
          <a:p>
            <a:r>
              <a:rPr lang="en-US" dirty="0"/>
              <a:t>Sampling: Initial pool of 30 (10 urban, 10 suburban, 10 rural)</a:t>
            </a: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</a:rPr>
              <a:t>National Center for Education Statistics (NCES) urban-centric locale classification system.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Final sample of two districts per category, one preschool per district</a:t>
            </a:r>
            <a:endParaRPr lang="en-US" dirty="0"/>
          </a:p>
          <a:p>
            <a:r>
              <a:rPr lang="en-US" dirty="0"/>
              <a:t>Recruitment via email to special education departments</a:t>
            </a:r>
          </a:p>
        </p:txBody>
      </p:sp>
    </p:spTree>
    <p:extLst>
      <p:ext uri="{BB962C8B-B14F-4D97-AF65-F5344CB8AC3E}">
        <p14:creationId xmlns:p14="http://schemas.microsoft.com/office/powerpoint/2010/main" val="1667086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B5FE1-EADC-2DFB-72B3-A08F9235A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Instrument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5F2EC-B5ED-24F8-350A-04A338922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524000"/>
            <a:ext cx="8153400" cy="4351338"/>
          </a:xfrm>
        </p:spPr>
        <p:txBody>
          <a:bodyPr/>
          <a:lstStyle/>
          <a:p>
            <a:r>
              <a:rPr lang="en-US" dirty="0"/>
              <a:t>Teaching Demographics </a:t>
            </a:r>
          </a:p>
          <a:p>
            <a:r>
              <a:rPr lang="en-US" dirty="0"/>
              <a:t>Classroom Materials </a:t>
            </a:r>
          </a:p>
          <a:p>
            <a:pPr lvl="1"/>
            <a:r>
              <a:rPr lang="en-US" dirty="0"/>
              <a:t>Calm-down corner, books, choice boards, emotion wheels</a:t>
            </a:r>
          </a:p>
          <a:p>
            <a:r>
              <a:rPr lang="en-US" dirty="0"/>
              <a:t>Formal SEL curricula </a:t>
            </a:r>
          </a:p>
          <a:p>
            <a:pPr lvl="1"/>
            <a:r>
              <a:rPr lang="en-US" dirty="0"/>
              <a:t>Whole-class vs. individually with students with ASD</a:t>
            </a:r>
          </a:p>
          <a:p>
            <a:r>
              <a:rPr lang="en-US" dirty="0"/>
              <a:t>Methods for teaching CASEL’s social-emotional competencies and effectiveness of strategies</a:t>
            </a:r>
          </a:p>
          <a:p>
            <a:r>
              <a:rPr lang="en-US" dirty="0"/>
              <a:t>Training, challenges, preparedness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238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9AA2D-CDAF-EE8C-B1B4-490F5D01C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Example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B4A67-C916-11E9-1B46-0999C787D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dirty="0"/>
              <a:t>Which of the following methods do you use to promote </a:t>
            </a:r>
            <a:r>
              <a:rPr lang="en-US" sz="2600" b="1" dirty="0"/>
              <a:t>responsible decision-making</a:t>
            </a:r>
            <a:r>
              <a:rPr lang="en-US" sz="2600" dirty="0"/>
              <a:t>? (Select all that apply) 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Providing structured opportunities for choice-making (e.g. choice boards, centers) 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Providing explicit instruction on cause-and-effect relationships 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Modeling problem-solving steps during classroom situations 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Prompting students to use problem-solving steps when needed  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Other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dirty="0"/>
              <a:t>Of these strategies, which do you find to be the most effective for promoting </a:t>
            </a:r>
            <a:r>
              <a:rPr lang="en-US" sz="2600" b="1" dirty="0"/>
              <a:t>responsible decision-making </a:t>
            </a:r>
            <a:r>
              <a:rPr lang="en-US" sz="2600" dirty="0"/>
              <a:t>among students with autism?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55621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9913</TotalTime>
  <Words>866</Words>
  <Application>Microsoft Office PowerPoint</Application>
  <PresentationFormat>On-screen Show (4:3)</PresentationFormat>
  <Paragraphs>71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WordVisi_MSFontService</vt:lpstr>
      <vt:lpstr>1_Office Theme</vt:lpstr>
      <vt:lpstr>Promoting Social-Emotional Competence Among Preschoolers With ASD </vt:lpstr>
      <vt:lpstr>Background </vt:lpstr>
      <vt:lpstr>Social-Emotional Competence (CASEL, 2021)</vt:lpstr>
      <vt:lpstr>Rationale </vt:lpstr>
      <vt:lpstr>Rationale (Cont.)</vt:lpstr>
      <vt:lpstr>Research Question</vt:lpstr>
      <vt:lpstr>Methods</vt:lpstr>
      <vt:lpstr>Instrument</vt:lpstr>
      <vt:lpstr>Example Question</vt:lpstr>
      <vt:lpstr>Expected Results</vt:lpstr>
      <vt:lpstr>References</vt:lpstr>
      <vt:lpstr>References (Cont.)</vt:lpstr>
    </vt:vector>
  </TitlesOfParts>
  <Company>UCHC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Lutz, Tara</dc:creator>
  <cp:lastModifiedBy>Jozef,Christine</cp:lastModifiedBy>
  <cp:revision>180</cp:revision>
  <cp:lastPrinted>2016-05-10T16:32:28Z</cp:lastPrinted>
  <dcterms:created xsi:type="dcterms:W3CDTF">2014-04-25T18:15:14Z</dcterms:created>
  <dcterms:modified xsi:type="dcterms:W3CDTF">2026-07-14T18:00:49Z</dcterms:modified>
</cp:coreProperties>
</file>