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29"/>
  </p:notesMasterIdLst>
  <p:handoutMasterIdLst>
    <p:handoutMasterId r:id="rId30"/>
  </p:handoutMasterIdLst>
  <p:sldIdLst>
    <p:sldId id="492" r:id="rId2"/>
    <p:sldId id="413" r:id="rId3"/>
    <p:sldId id="428" r:id="rId4"/>
    <p:sldId id="436" r:id="rId5"/>
    <p:sldId id="429" r:id="rId6"/>
    <p:sldId id="417" r:id="rId7"/>
    <p:sldId id="475" r:id="rId8"/>
    <p:sldId id="476" r:id="rId9"/>
    <p:sldId id="478" r:id="rId10"/>
    <p:sldId id="458" r:id="rId11"/>
    <p:sldId id="482" r:id="rId12"/>
    <p:sldId id="483" r:id="rId13"/>
    <p:sldId id="484" r:id="rId14"/>
    <p:sldId id="488" r:id="rId15"/>
    <p:sldId id="490" r:id="rId16"/>
    <p:sldId id="479" r:id="rId17"/>
    <p:sldId id="480" r:id="rId18"/>
    <p:sldId id="481" r:id="rId19"/>
    <p:sldId id="485" r:id="rId20"/>
    <p:sldId id="487" r:id="rId21"/>
    <p:sldId id="489" r:id="rId22"/>
    <p:sldId id="493" r:id="rId23"/>
    <p:sldId id="486" r:id="rId24"/>
    <p:sldId id="491" r:id="rId25"/>
    <p:sldId id="447" r:id="rId26"/>
    <p:sldId id="477" r:id="rId27"/>
    <p:sldId id="494" r:id="rId28"/>
  </p:sldIdLst>
  <p:sldSz cx="9144000" cy="6858000" type="screen4x3"/>
  <p:notesSz cx="6858000" cy="9215438"/>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 userDrawn="1">
          <p15:clr>
            <a:srgbClr val="A4A3A4"/>
          </p15:clr>
        </p15:guide>
        <p15:guide id="4"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8F6601-C3A5-908B-C9CD-488B38CEC8F7}" name="Markle, Laura" initials="ML" userId="S::laura.markle@uconn.edu::8afbe009-4df4-41fc-9138-6252ff7a5e5a" providerId="AD"/>
  <p188:author id="{9C96B486-429C-180D-2F66-5C29DE8FB452}" name="Pichette, Caitlin" initials="PC" userId="S::caitlin.pichette@uconn.edu::8207b717-81e7-4f53-9763-a42646ed271e" providerId="AD"/>
  <p188:author id="{FF227EC9-6CB3-A69F-0338-C81B58C64B86}" name="Richmond, Kimberly A" initials="RA" userId="S::kimberly.richmond@uconn.edu::cfa2784e-8fae-42d8-bfee-e9ce74b4bce4"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handouts3"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E2F"/>
    <a:srgbClr val="0D2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CCB846-D5AC-B4EF-765C-BAE4D160461D}" v="10" dt="2026-04-29T21:16:48.473"/>
    <p1510:client id="{5460C7D3-6C3E-5145-61B5-5F747FBC0356}" v="80" dt="2026-04-29T21:11:27.755"/>
    <p1510:client id="{AB9F1612-B8F5-2B91-FD1E-AF717318EBA4}" v="265" dt="2026-04-28T18:10:34.929"/>
    <p1510:client id="{E7CEE633-1924-E998-8ADA-D60F3D070C43}" v="12" dt="2026-04-29T02:06:10.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74"/>
    <p:restoredTop sz="94664"/>
  </p:normalViewPr>
  <p:slideViewPr>
    <p:cSldViewPr snapToGrid="0">
      <p:cViewPr varScale="1">
        <p:scale>
          <a:sx n="101" d="100"/>
          <a:sy n="101" d="100"/>
        </p:scale>
        <p:origin x="1602" y="108"/>
      </p:cViewPr>
      <p:guideLst>
        <p:guide orient="horz" pos="2160"/>
        <p:guide pos="288"/>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07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0772"/>
          </a:xfrm>
          <a:prstGeom prst="rect">
            <a:avLst/>
          </a:prstGeom>
        </p:spPr>
        <p:txBody>
          <a:bodyPr vert="horz" lIns="91440" tIns="45720" rIns="91440" bIns="45720" rtlCol="0"/>
          <a:lstStyle>
            <a:lvl1pPr algn="r">
              <a:defRPr sz="1200"/>
            </a:lvl1pPr>
          </a:lstStyle>
          <a:p>
            <a:fld id="{B7F50CCB-94B1-4B0A-BCF8-2F96EF51A256}" type="datetimeFigureOut">
              <a:rPr lang="en-US" smtClean="0"/>
              <a:pPr/>
              <a:t>7/14/2026</a:t>
            </a:fld>
            <a:endParaRPr lang="en-US"/>
          </a:p>
        </p:txBody>
      </p:sp>
      <p:sp>
        <p:nvSpPr>
          <p:cNvPr id="4" name="Footer Placeholder 3"/>
          <p:cNvSpPr>
            <a:spLocks noGrp="1"/>
          </p:cNvSpPr>
          <p:nvPr>
            <p:ph type="ftr" sz="quarter" idx="2"/>
          </p:nvPr>
        </p:nvSpPr>
        <p:spPr>
          <a:xfrm>
            <a:off x="0" y="8753067"/>
            <a:ext cx="2971800" cy="46077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753067"/>
            <a:ext cx="2971800" cy="460772"/>
          </a:xfrm>
          <a:prstGeom prst="rect">
            <a:avLst/>
          </a:prstGeom>
        </p:spPr>
        <p:txBody>
          <a:bodyPr vert="horz" lIns="91440" tIns="45720" rIns="91440" bIns="45720" rtlCol="0" anchor="b"/>
          <a:lstStyle>
            <a:lvl1pPr algn="r">
              <a:defRPr sz="1200"/>
            </a:lvl1pPr>
          </a:lstStyle>
          <a:p>
            <a:fld id="{881D7471-A358-48C3-BB75-EEB9B119FC1C}" type="slidenum">
              <a:rPr lang="en-US" smtClean="0"/>
              <a:pPr/>
              <a:t>‹#›</a:t>
            </a:fld>
            <a:endParaRPr lang="en-US"/>
          </a:p>
        </p:txBody>
      </p:sp>
    </p:spTree>
    <p:extLst>
      <p:ext uri="{BB962C8B-B14F-4D97-AF65-F5344CB8AC3E}">
        <p14:creationId xmlns:p14="http://schemas.microsoft.com/office/powerpoint/2010/main" val="216760008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02"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07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0772"/>
          </a:xfrm>
          <a:prstGeom prst="rect">
            <a:avLst/>
          </a:prstGeom>
        </p:spPr>
        <p:txBody>
          <a:bodyPr vert="horz" lIns="91440" tIns="45720" rIns="91440" bIns="45720" rtlCol="0"/>
          <a:lstStyle>
            <a:lvl1pPr algn="r">
              <a:defRPr sz="1200"/>
            </a:lvl1pPr>
          </a:lstStyle>
          <a:p>
            <a:fld id="{DA7D45CE-4BF1-4A82-95FA-9F2C00D45C33}" type="datetimeFigureOut">
              <a:rPr lang="en-US" smtClean="0"/>
              <a:pPr/>
              <a:t>7/14/2026</a:t>
            </a:fld>
            <a:endParaRPr lang="en-US"/>
          </a:p>
        </p:txBody>
      </p:sp>
      <p:sp>
        <p:nvSpPr>
          <p:cNvPr id="4" name="Slide Image Placeholder 3"/>
          <p:cNvSpPr>
            <a:spLocks noGrp="1" noRot="1" noChangeAspect="1"/>
          </p:cNvSpPr>
          <p:nvPr>
            <p:ph type="sldImg" idx="2"/>
          </p:nvPr>
        </p:nvSpPr>
        <p:spPr>
          <a:xfrm>
            <a:off x="1125538" y="690563"/>
            <a:ext cx="4606925" cy="3455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77333"/>
            <a:ext cx="5486400" cy="414694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3067"/>
            <a:ext cx="2971800" cy="460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53067"/>
            <a:ext cx="2971800" cy="460772"/>
          </a:xfrm>
          <a:prstGeom prst="rect">
            <a:avLst/>
          </a:prstGeom>
        </p:spPr>
        <p:txBody>
          <a:bodyPr vert="horz" lIns="91440" tIns="45720" rIns="91440" bIns="45720" rtlCol="0" anchor="b"/>
          <a:lstStyle>
            <a:lvl1pPr algn="r">
              <a:defRPr sz="1200"/>
            </a:lvl1pPr>
          </a:lstStyle>
          <a:p>
            <a:fld id="{8E2FB70D-189E-4216-ADF0-8EDD1AE5ED33}" type="slidenum">
              <a:rPr lang="en-US" smtClean="0"/>
              <a:pPr/>
              <a:t>‹#›</a:t>
            </a:fld>
            <a:endParaRPr lang="en-US"/>
          </a:p>
        </p:txBody>
      </p:sp>
    </p:spTree>
    <p:extLst>
      <p:ext uri="{BB962C8B-B14F-4D97-AF65-F5344CB8AC3E}">
        <p14:creationId xmlns:p14="http://schemas.microsoft.com/office/powerpoint/2010/main" val="222607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Alex</a:t>
            </a:r>
          </a:p>
        </p:txBody>
      </p:sp>
      <p:sp>
        <p:nvSpPr>
          <p:cNvPr id="4" name="Slide Number Placeholder 3"/>
          <p:cNvSpPr>
            <a:spLocks noGrp="1"/>
          </p:cNvSpPr>
          <p:nvPr>
            <p:ph type="sldNum" sz="quarter" idx="5"/>
          </p:nvPr>
        </p:nvSpPr>
        <p:spPr/>
        <p:txBody>
          <a:bodyPr/>
          <a:lstStyle/>
          <a:p>
            <a:fld id="{8E2FB70D-189E-4216-ADF0-8EDD1AE5ED33}" type="slidenum">
              <a:rPr lang="en-US" smtClean="0"/>
              <a:pPr/>
              <a:t>1</a:t>
            </a:fld>
            <a:endParaRPr lang="en-US"/>
          </a:p>
        </p:txBody>
      </p:sp>
    </p:spTree>
    <p:extLst>
      <p:ext uri="{BB962C8B-B14F-4D97-AF65-F5344CB8AC3E}">
        <p14:creationId xmlns:p14="http://schemas.microsoft.com/office/powerpoint/2010/main" val="3397941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p>
        </p:txBody>
      </p:sp>
      <p:sp>
        <p:nvSpPr>
          <p:cNvPr id="4" name="Slide Number Placeholder 3"/>
          <p:cNvSpPr>
            <a:spLocks noGrp="1"/>
          </p:cNvSpPr>
          <p:nvPr>
            <p:ph type="sldNum" sz="quarter" idx="5"/>
          </p:nvPr>
        </p:nvSpPr>
        <p:spPr/>
        <p:txBody>
          <a:bodyPr/>
          <a:lstStyle/>
          <a:p>
            <a:fld id="{8E2FB70D-189E-4216-ADF0-8EDD1AE5ED33}" type="slidenum">
              <a:rPr lang="en-US" smtClean="0"/>
              <a:pPr/>
              <a:t>10</a:t>
            </a:fld>
            <a:endParaRPr lang="en-US"/>
          </a:p>
        </p:txBody>
      </p:sp>
    </p:spTree>
    <p:extLst>
      <p:ext uri="{BB962C8B-B14F-4D97-AF65-F5344CB8AC3E}">
        <p14:creationId xmlns:p14="http://schemas.microsoft.com/office/powerpoint/2010/main" val="2153984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 18-23</a:t>
            </a:r>
          </a:p>
        </p:txBody>
      </p:sp>
      <p:sp>
        <p:nvSpPr>
          <p:cNvPr id="4" name="Slide Number Placeholder 3"/>
          <p:cNvSpPr>
            <a:spLocks noGrp="1"/>
          </p:cNvSpPr>
          <p:nvPr>
            <p:ph type="sldNum" sz="quarter" idx="5"/>
          </p:nvPr>
        </p:nvSpPr>
        <p:spPr/>
        <p:txBody>
          <a:bodyPr/>
          <a:lstStyle/>
          <a:p>
            <a:fld id="{8E2FB70D-189E-4216-ADF0-8EDD1AE5ED33}" type="slidenum">
              <a:rPr lang="en-US" smtClean="0"/>
              <a:pPr/>
              <a:t>11</a:t>
            </a:fld>
            <a:endParaRPr lang="en-US"/>
          </a:p>
        </p:txBody>
      </p:sp>
    </p:spTree>
    <p:extLst>
      <p:ext uri="{BB962C8B-B14F-4D97-AF65-F5344CB8AC3E}">
        <p14:creationId xmlns:p14="http://schemas.microsoft.com/office/powerpoint/2010/main" val="2076694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-indicates a lack of formal training</a:t>
            </a:r>
          </a:p>
          <a:p>
            <a:r>
              <a:rPr lang="en-US">
                <a:ea typeface="Calibri"/>
                <a:cs typeface="Calibri"/>
              </a:rPr>
              <a:t>-limited guidance?</a:t>
            </a:r>
          </a:p>
        </p:txBody>
      </p:sp>
      <p:sp>
        <p:nvSpPr>
          <p:cNvPr id="4" name="Slide Number Placeholder 3"/>
          <p:cNvSpPr>
            <a:spLocks noGrp="1"/>
          </p:cNvSpPr>
          <p:nvPr>
            <p:ph type="sldNum" sz="quarter" idx="5"/>
          </p:nvPr>
        </p:nvSpPr>
        <p:spPr/>
        <p:txBody>
          <a:bodyPr/>
          <a:lstStyle/>
          <a:p>
            <a:fld id="{8E2FB70D-189E-4216-ADF0-8EDD1AE5ED33}" type="slidenum">
              <a:rPr lang="en-US" smtClean="0"/>
              <a:pPr/>
              <a:t>12</a:t>
            </a:fld>
            <a:endParaRPr lang="en-US"/>
          </a:p>
        </p:txBody>
      </p:sp>
    </p:spTree>
    <p:extLst>
      <p:ext uri="{BB962C8B-B14F-4D97-AF65-F5344CB8AC3E}">
        <p14:creationId xmlns:p14="http://schemas.microsoft.com/office/powerpoint/2010/main" val="1986664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general – respondents did not feel 504 training was adequate </a:t>
            </a:r>
          </a:p>
          <a:p>
            <a:endParaRPr lang="en-US"/>
          </a:p>
          <a:p>
            <a:r>
              <a:rPr lang="en-US"/>
              <a:t>-Some respondents said they </a:t>
            </a:r>
            <a:r>
              <a:rPr lang="en-US" err="1"/>
              <a:t>reiceved</a:t>
            </a:r>
            <a:r>
              <a:rPr lang="en-US"/>
              <a:t> prof dev. On 504s.  Other indicated it was discussed in their grad programs, more focus in special ed, IEP </a:t>
            </a:r>
          </a:p>
        </p:txBody>
      </p:sp>
      <p:sp>
        <p:nvSpPr>
          <p:cNvPr id="4" name="Slide Number Placeholder 3"/>
          <p:cNvSpPr>
            <a:spLocks noGrp="1"/>
          </p:cNvSpPr>
          <p:nvPr>
            <p:ph type="sldNum" sz="quarter" idx="5"/>
          </p:nvPr>
        </p:nvSpPr>
        <p:spPr/>
        <p:txBody>
          <a:bodyPr/>
          <a:lstStyle/>
          <a:p>
            <a:fld id="{8E2FB70D-189E-4216-ADF0-8EDD1AE5ED33}" type="slidenum">
              <a:rPr lang="en-US" smtClean="0"/>
              <a:pPr/>
              <a:t>14</a:t>
            </a:fld>
            <a:endParaRPr lang="en-US"/>
          </a:p>
        </p:txBody>
      </p:sp>
    </p:spTree>
    <p:extLst>
      <p:ext uri="{BB962C8B-B14F-4D97-AF65-F5344CB8AC3E}">
        <p14:creationId xmlns:p14="http://schemas.microsoft.com/office/powerpoint/2010/main" val="469997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p>
          <a:p>
            <a:endParaRPr lang="en-US">
              <a:ea typeface="Calibri"/>
              <a:cs typeface="Calibri"/>
            </a:endParaRPr>
          </a:p>
          <a:p>
            <a:pPr marL="171450" indent="-171450">
              <a:buFont typeface="Calibri"/>
              <a:buChar char="-"/>
            </a:pPr>
            <a:r>
              <a:rPr lang="en-US">
                <a:ea typeface="Calibri"/>
                <a:cs typeface="Calibri"/>
              </a:rPr>
              <a:t>There was another comment that mentioned "I am so old, we were never taught this."</a:t>
            </a:r>
          </a:p>
          <a:p>
            <a:r>
              <a:rPr lang="en-US">
                <a:ea typeface="Calibri"/>
                <a:cs typeface="Calibri"/>
              </a:rPr>
              <a:t>-Teachers want collaboration</a:t>
            </a:r>
          </a:p>
          <a:p>
            <a:r>
              <a:rPr lang="en-US">
                <a:ea typeface="Calibri"/>
                <a:cs typeface="Calibri"/>
              </a:rPr>
              <a:t>-Relationships</a:t>
            </a:r>
          </a:p>
          <a:p>
            <a:r>
              <a:rPr lang="en-US">
                <a:ea typeface="Calibri"/>
                <a:cs typeface="Calibri"/>
              </a:rPr>
              <a:t>-Ongoing training?</a:t>
            </a:r>
          </a:p>
        </p:txBody>
      </p:sp>
      <p:sp>
        <p:nvSpPr>
          <p:cNvPr id="4" name="Slide Number Placeholder 3"/>
          <p:cNvSpPr>
            <a:spLocks noGrp="1"/>
          </p:cNvSpPr>
          <p:nvPr>
            <p:ph type="sldNum" sz="quarter" idx="5"/>
          </p:nvPr>
        </p:nvSpPr>
        <p:spPr/>
        <p:txBody>
          <a:bodyPr/>
          <a:lstStyle/>
          <a:p>
            <a:fld id="{8E2FB70D-189E-4216-ADF0-8EDD1AE5ED33}" type="slidenum">
              <a:rPr lang="en-US" smtClean="0"/>
              <a:pPr/>
              <a:t>15</a:t>
            </a:fld>
            <a:endParaRPr lang="en-US"/>
          </a:p>
        </p:txBody>
      </p:sp>
    </p:spTree>
    <p:extLst>
      <p:ext uri="{BB962C8B-B14F-4D97-AF65-F5344CB8AC3E}">
        <p14:creationId xmlns:p14="http://schemas.microsoft.com/office/powerpoint/2010/main" val="1101448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Alex 11-17</a:t>
            </a:r>
          </a:p>
        </p:txBody>
      </p:sp>
      <p:sp>
        <p:nvSpPr>
          <p:cNvPr id="4" name="Slide Number Placeholder 3"/>
          <p:cNvSpPr>
            <a:spLocks noGrp="1"/>
          </p:cNvSpPr>
          <p:nvPr>
            <p:ph type="sldNum" sz="quarter" idx="5"/>
          </p:nvPr>
        </p:nvSpPr>
        <p:spPr/>
        <p:txBody>
          <a:bodyPr/>
          <a:lstStyle/>
          <a:p>
            <a:fld id="{8E2FB70D-189E-4216-ADF0-8EDD1AE5ED33}" type="slidenum">
              <a:rPr lang="en-US" smtClean="0"/>
              <a:pPr/>
              <a:t>16</a:t>
            </a:fld>
            <a:endParaRPr lang="en-US"/>
          </a:p>
        </p:txBody>
      </p:sp>
    </p:spTree>
    <p:extLst>
      <p:ext uri="{BB962C8B-B14F-4D97-AF65-F5344CB8AC3E}">
        <p14:creationId xmlns:p14="http://schemas.microsoft.com/office/powerpoint/2010/main" val="317284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Alex</a:t>
            </a:r>
            <a:endParaRPr lang="en-US"/>
          </a:p>
          <a:p>
            <a:endParaRPr lang="en-US"/>
          </a:p>
          <a:p>
            <a:r>
              <a:rPr lang="en-US"/>
              <a:t>Talk about similarities and differences, rather than reading responses</a:t>
            </a:r>
          </a:p>
          <a:p>
            <a:r>
              <a:rPr lang="en-US"/>
              <a:t>5 responses – as you can see above. </a:t>
            </a:r>
          </a:p>
          <a:p>
            <a:endParaRPr lang="en-US">
              <a:ea typeface="Calibri"/>
              <a:cs typeface="Calibri"/>
            </a:endParaRPr>
          </a:p>
          <a:p>
            <a:pPr marL="171450" indent="-171450">
              <a:buFont typeface="Arial" panose="020B0604020202020204" pitchFamily="34" charset="0"/>
              <a:buChar char="•"/>
            </a:pPr>
            <a:r>
              <a:rPr lang="en-US">
                <a:ea typeface="Calibri"/>
                <a:cs typeface="Calibri"/>
              </a:rPr>
              <a:t>R1 / R4 – discussed providing accommodations for students who do not qualify for SPED </a:t>
            </a:r>
          </a:p>
          <a:p>
            <a:pPr marL="171450" indent="-171450">
              <a:buFont typeface="Arial" panose="020B0604020202020204" pitchFamily="34" charset="0"/>
              <a:buChar char="•"/>
            </a:pPr>
            <a:r>
              <a:rPr lang="en-US">
                <a:ea typeface="Calibri"/>
                <a:cs typeface="Calibri"/>
              </a:rPr>
              <a:t>3 respondents talked about providing accommodations </a:t>
            </a:r>
          </a:p>
          <a:p>
            <a:pPr marL="171450" indent="-171450">
              <a:buFont typeface="Arial" panose="020B0604020202020204" pitchFamily="34" charset="0"/>
              <a:buChar char="•"/>
            </a:pPr>
            <a:r>
              <a:rPr lang="en-US">
                <a:ea typeface="Calibri"/>
                <a:cs typeface="Calibri"/>
              </a:rPr>
              <a:t>General agreement about purpose of 504 – less agreement about the population it should serve.  Some respondents discuss students who have a diagnosis, other say ‘varying needs’ </a:t>
            </a:r>
          </a:p>
          <a:p>
            <a:pPr marL="171450" indent="-171450">
              <a:buFont typeface="Arial" panose="020B0604020202020204" pitchFamily="34" charset="0"/>
              <a:buChar char="•"/>
            </a:pPr>
            <a:endParaRPr lang="en-US"/>
          </a:p>
          <a:p>
            <a:pPr marL="171450" indent="-171450">
              <a:buFont typeface="Arial,Sans-Serif" panose="020B0604020202020204" pitchFamily="34" charset="0"/>
              <a:buChar char="•"/>
            </a:pPr>
            <a:r>
              <a:rPr lang="en-US"/>
              <a:t>Congruity – all talked about providing</a:t>
            </a:r>
            <a:endParaRPr lang="en-US">
              <a:solidFill>
                <a:srgbClr val="444444"/>
              </a:solidFill>
              <a:ea typeface="Calibri"/>
              <a:cs typeface="Calibri"/>
            </a:endParaRPr>
          </a:p>
          <a:p>
            <a:pPr marL="171450" indent="-171450">
              <a:buFont typeface="Arial,Sans-Serif" panose="020B0604020202020204" pitchFamily="34" charset="0"/>
              <a:buChar char="•"/>
            </a:pPr>
            <a:r>
              <a:rPr lang="en-US"/>
              <a:t>Incongruity – population that they serve – then talk about which ones talked about needing a medical/mental health diagnosis, and</a:t>
            </a:r>
          </a:p>
          <a:p>
            <a:endParaRPr lang="en-US">
              <a:ea typeface="Calibri"/>
              <a:cs typeface="Calibri"/>
            </a:endParaRPr>
          </a:p>
          <a:p>
            <a:endParaRPr lang="en-US">
              <a:ea typeface="Calibri"/>
              <a:cs typeface="Calibri"/>
            </a:endParaRPr>
          </a:p>
          <a:p>
            <a:pPr marL="171450" indent="-171450">
              <a:buFont typeface="Arial" panose="020B0604020202020204" pitchFamily="34" charset="0"/>
              <a:buChar char="•"/>
            </a:pPr>
            <a:r>
              <a:rPr lang="en-US">
                <a:ea typeface="Calibri"/>
                <a:cs typeface="Calibri"/>
              </a:rPr>
              <a:t>This is the challenge with 504 – </a:t>
            </a:r>
          </a:p>
          <a:p>
            <a:pPr marL="171450" indent="-171450">
              <a:buFont typeface="Arial" panose="020B0604020202020204" pitchFamily="34" charset="0"/>
              <a:buChar char="•"/>
            </a:pPr>
            <a:r>
              <a:rPr lang="en-US">
                <a:ea typeface="Calibri"/>
                <a:cs typeface="Calibri"/>
              </a:rPr>
              <a:t>Also – teacher perspective vs SC perspective</a:t>
            </a:r>
          </a:p>
        </p:txBody>
      </p:sp>
      <p:sp>
        <p:nvSpPr>
          <p:cNvPr id="4" name="Slide Number Placeholder 3"/>
          <p:cNvSpPr>
            <a:spLocks noGrp="1"/>
          </p:cNvSpPr>
          <p:nvPr>
            <p:ph type="sldNum" sz="quarter" idx="5"/>
          </p:nvPr>
        </p:nvSpPr>
        <p:spPr/>
        <p:txBody>
          <a:bodyPr/>
          <a:lstStyle/>
          <a:p>
            <a:fld id="{8E2FB70D-189E-4216-ADF0-8EDD1AE5ED33}" type="slidenum">
              <a:rPr lang="en-US" smtClean="0"/>
              <a:pPr/>
              <a:t>17</a:t>
            </a:fld>
            <a:endParaRPr lang="en-US"/>
          </a:p>
        </p:txBody>
      </p:sp>
    </p:spTree>
    <p:extLst>
      <p:ext uri="{BB962C8B-B14F-4D97-AF65-F5344CB8AC3E}">
        <p14:creationId xmlns:p14="http://schemas.microsoft.com/office/powerpoint/2010/main" val="3869101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pPr marL="171450" indent="-171450">
              <a:buFont typeface="Calibri"/>
              <a:buChar char="-"/>
            </a:pPr>
            <a:r>
              <a:rPr lang="en-US">
                <a:ea typeface="Calibri"/>
                <a:cs typeface="Calibri"/>
              </a:rPr>
              <a:t>R1/2/3/5 all discuss medical issues but link to functional challenges</a:t>
            </a:r>
          </a:p>
          <a:p>
            <a:pPr marL="171450" indent="-171450">
              <a:buFont typeface="Calibri"/>
              <a:buChar char="-"/>
            </a:pPr>
            <a:r>
              <a:rPr lang="en-US">
                <a:ea typeface="Calibri"/>
                <a:cs typeface="Calibri"/>
              </a:rPr>
              <a:t>R4/6 more broad that discuss students experiencing educational needs. 6 is particularly interesting because they brought in MTSS</a:t>
            </a:r>
          </a:p>
          <a:p>
            <a:pPr marL="171450" indent="-171450">
              <a:buFont typeface="Calibri"/>
              <a:buChar char="-"/>
            </a:pPr>
            <a:endParaRPr lang="en-US">
              <a:ea typeface="Calibri"/>
              <a:cs typeface="Calibri"/>
            </a:endParaRPr>
          </a:p>
          <a:p>
            <a:pPr marL="171450" indent="-171450">
              <a:buFont typeface="Calibri"/>
              <a:buChar char="-"/>
            </a:pPr>
            <a:r>
              <a:rPr lang="en-US">
                <a:ea typeface="Calibri"/>
                <a:cs typeface="Calibri"/>
              </a:rPr>
              <a:t>Teachers talk more about the medical side for 504.</a:t>
            </a:r>
          </a:p>
          <a:p>
            <a:pPr marL="171450" indent="-171450">
              <a:buFont typeface="Calibri"/>
              <a:buChar char="-"/>
            </a:pPr>
            <a:r>
              <a:rPr lang="en-US">
                <a:ea typeface="Calibri"/>
                <a:cs typeface="Calibri"/>
              </a:rPr>
              <a:t>Are students with neurodevelopmental plans using them?</a:t>
            </a:r>
          </a:p>
          <a:p>
            <a:pPr lvl="1" indent="-171450">
              <a:buFont typeface="Courier New"/>
              <a:buChar char="o"/>
            </a:pPr>
            <a:r>
              <a:rPr lang="en-US">
                <a:ea typeface="Calibri"/>
                <a:cs typeface="Calibri"/>
              </a:rPr>
              <a:t>Are the plans more like security blanket – nice to have not necessary?</a:t>
            </a:r>
          </a:p>
          <a:p>
            <a:pPr marL="171450" indent="-171450">
              <a:buFont typeface="Calibri"/>
              <a:buChar char="-"/>
            </a:pPr>
            <a:r>
              <a:rPr lang="en-US">
                <a:ea typeface="Calibri"/>
                <a:cs typeface="Calibri"/>
              </a:rPr>
              <a:t>TAKEAWAY – SC perspective vs. </a:t>
            </a:r>
            <a:r>
              <a:rPr lang="en-US" b="1">
                <a:ea typeface="Calibri"/>
                <a:cs typeface="Calibri"/>
              </a:rPr>
              <a:t>teacher</a:t>
            </a:r>
            <a:r>
              <a:rPr lang="en-US">
                <a:ea typeface="Calibri"/>
                <a:cs typeface="Calibri"/>
              </a:rPr>
              <a:t> perspective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8E2FB70D-189E-4216-ADF0-8EDD1AE5ED33}" type="slidenum">
              <a:rPr lang="en-US" smtClean="0"/>
              <a:pPr/>
              <a:t>18</a:t>
            </a:fld>
            <a:endParaRPr lang="en-US"/>
          </a:p>
        </p:txBody>
      </p:sp>
    </p:spTree>
    <p:extLst>
      <p:ext uri="{BB962C8B-B14F-4D97-AF65-F5344CB8AC3E}">
        <p14:creationId xmlns:p14="http://schemas.microsoft.com/office/powerpoint/2010/main" val="1134554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2FB70D-189E-4216-ADF0-8EDD1AE5ED33}" type="slidenum">
              <a:rPr lang="en-US" smtClean="0"/>
              <a:pPr/>
              <a:t>19</a:t>
            </a:fld>
            <a:endParaRPr lang="en-US"/>
          </a:p>
        </p:txBody>
      </p:sp>
    </p:spTree>
    <p:extLst>
      <p:ext uri="{BB962C8B-B14F-4D97-AF65-F5344CB8AC3E}">
        <p14:creationId xmlns:p14="http://schemas.microsoft.com/office/powerpoint/2010/main" val="1751361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p>
          <a:p>
            <a:r>
              <a:rPr lang="en-US">
                <a:ea typeface="Calibri"/>
                <a:cs typeface="Calibri"/>
              </a:rPr>
              <a:t>Conclusions based on all key takeaways</a:t>
            </a:r>
            <a:endParaRPr lang="en-US"/>
          </a:p>
          <a:p>
            <a:endParaRPr lang="en-US">
              <a:ea typeface="Calibri"/>
              <a:cs typeface="Calibri"/>
            </a:endParaRPr>
          </a:p>
          <a:p>
            <a:r>
              <a:rPr lang="en-US"/>
              <a:t>-How much accommodation is too much accommodation? </a:t>
            </a:r>
          </a:p>
          <a:p>
            <a:r>
              <a:rPr lang="en-US">
                <a:ea typeface="Calibri"/>
                <a:cs typeface="Calibri"/>
              </a:rPr>
              <a:t>-More education and training is required for 504s</a:t>
            </a:r>
          </a:p>
        </p:txBody>
      </p:sp>
      <p:sp>
        <p:nvSpPr>
          <p:cNvPr id="4" name="Slide Number Placeholder 3"/>
          <p:cNvSpPr>
            <a:spLocks noGrp="1"/>
          </p:cNvSpPr>
          <p:nvPr>
            <p:ph type="sldNum" sz="quarter" idx="5"/>
          </p:nvPr>
        </p:nvSpPr>
        <p:spPr/>
        <p:txBody>
          <a:bodyPr/>
          <a:lstStyle/>
          <a:p>
            <a:fld id="{8E2FB70D-189E-4216-ADF0-8EDD1AE5ED33}" type="slidenum">
              <a:rPr lang="en-US" smtClean="0"/>
              <a:pPr/>
              <a:t>24</a:t>
            </a:fld>
            <a:endParaRPr lang="en-US"/>
          </a:p>
        </p:txBody>
      </p:sp>
    </p:spTree>
    <p:extLst>
      <p:ext uri="{BB962C8B-B14F-4D97-AF65-F5344CB8AC3E}">
        <p14:creationId xmlns:p14="http://schemas.microsoft.com/office/powerpoint/2010/main" val="1458360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Civil rights law – intended to make sure that everyone has ‘equal access’ </a:t>
            </a:r>
          </a:p>
          <a:p>
            <a:endParaRPr lang="en-US">
              <a:ea typeface="Calibri"/>
              <a:cs typeface="Calibri"/>
            </a:endParaRPr>
          </a:p>
          <a:p>
            <a:r>
              <a:rPr lang="en-US">
                <a:ea typeface="Calibri"/>
                <a:cs typeface="Calibri"/>
              </a:rPr>
              <a:t>In schools, this has evolved into , full on accommodation plans that is focused on acquisition of content, </a:t>
            </a:r>
            <a:r>
              <a:rPr lang="en-US" err="1">
                <a:ea typeface="Calibri"/>
                <a:cs typeface="Calibri"/>
              </a:rPr>
              <a:t>ie</a:t>
            </a:r>
            <a:r>
              <a:rPr lang="en-US">
                <a:ea typeface="Calibri"/>
                <a:cs typeface="Calibri"/>
              </a:rPr>
              <a:t> learning, versus access.  </a:t>
            </a:r>
          </a:p>
          <a:p>
            <a:endParaRPr lang="en-US">
              <a:ea typeface="Calibri"/>
              <a:cs typeface="Calibri"/>
            </a:endParaRPr>
          </a:p>
          <a:p>
            <a:r>
              <a:rPr lang="en-US">
                <a:ea typeface="Calibri"/>
                <a:cs typeface="Calibri"/>
              </a:rPr>
              <a:t>Alex</a:t>
            </a:r>
          </a:p>
        </p:txBody>
      </p:sp>
      <p:sp>
        <p:nvSpPr>
          <p:cNvPr id="4" name="Slide Number Placeholder 3"/>
          <p:cNvSpPr>
            <a:spLocks noGrp="1"/>
          </p:cNvSpPr>
          <p:nvPr>
            <p:ph type="sldNum" sz="quarter" idx="5"/>
          </p:nvPr>
        </p:nvSpPr>
        <p:spPr/>
        <p:txBody>
          <a:bodyPr/>
          <a:lstStyle/>
          <a:p>
            <a:fld id="{8E2FB70D-189E-4216-ADF0-8EDD1AE5ED33}" type="slidenum">
              <a:rPr lang="en-US" smtClean="0"/>
              <a:pPr/>
              <a:t>2</a:t>
            </a:fld>
            <a:endParaRPr lang="en-US"/>
          </a:p>
        </p:txBody>
      </p:sp>
    </p:spTree>
    <p:extLst>
      <p:ext uri="{BB962C8B-B14F-4D97-AF65-F5344CB8AC3E}">
        <p14:creationId xmlns:p14="http://schemas.microsoft.com/office/powerpoint/2010/main" val="3692177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Alex</a:t>
            </a:r>
          </a:p>
          <a:p>
            <a:r>
              <a:rPr lang="en-US">
                <a:ea typeface="Calibri"/>
                <a:cs typeface="Calibri"/>
              </a:rPr>
              <a:t>What should LEND people know?</a:t>
            </a:r>
            <a:endParaRPr lang="en-US"/>
          </a:p>
          <a:p>
            <a:endParaRPr lang="en-US">
              <a:ea typeface="Calibri"/>
              <a:cs typeface="Calibri"/>
            </a:endParaRPr>
          </a:p>
          <a:p>
            <a:r>
              <a:rPr lang="en-US">
                <a:ea typeface="Calibri"/>
                <a:cs typeface="Calibri"/>
              </a:rPr>
              <a:t>Add more to this slide</a:t>
            </a:r>
          </a:p>
        </p:txBody>
      </p:sp>
      <p:sp>
        <p:nvSpPr>
          <p:cNvPr id="4" name="Slide Number Placeholder 3"/>
          <p:cNvSpPr>
            <a:spLocks noGrp="1"/>
          </p:cNvSpPr>
          <p:nvPr>
            <p:ph type="sldNum" sz="quarter" idx="5"/>
          </p:nvPr>
        </p:nvSpPr>
        <p:spPr/>
        <p:txBody>
          <a:bodyPr/>
          <a:lstStyle/>
          <a:p>
            <a:fld id="{8E2FB70D-189E-4216-ADF0-8EDD1AE5ED33}" type="slidenum">
              <a:rPr lang="en-US" smtClean="0"/>
              <a:pPr/>
              <a:t>25</a:t>
            </a:fld>
            <a:endParaRPr lang="en-US"/>
          </a:p>
        </p:txBody>
      </p:sp>
    </p:spTree>
    <p:extLst>
      <p:ext uri="{BB962C8B-B14F-4D97-AF65-F5344CB8AC3E}">
        <p14:creationId xmlns:p14="http://schemas.microsoft.com/office/powerpoint/2010/main" val="3801183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-Clearly a need for 504 plans, but schools are struggling to provide accommodations for all the students on 504 plans. </a:t>
            </a:r>
          </a:p>
          <a:p>
            <a:endParaRPr lang="en-US">
              <a:ea typeface="Calibri"/>
              <a:cs typeface="Calibri"/>
            </a:endParaRPr>
          </a:p>
          <a:p>
            <a:r>
              <a:rPr lang="en-US">
                <a:ea typeface="Calibri"/>
                <a:cs typeface="Calibri"/>
              </a:rPr>
              <a:t>Alex</a:t>
            </a:r>
          </a:p>
        </p:txBody>
      </p:sp>
      <p:sp>
        <p:nvSpPr>
          <p:cNvPr id="4" name="Slide Number Placeholder 3"/>
          <p:cNvSpPr>
            <a:spLocks noGrp="1"/>
          </p:cNvSpPr>
          <p:nvPr>
            <p:ph type="sldNum" sz="quarter" idx="5"/>
          </p:nvPr>
        </p:nvSpPr>
        <p:spPr/>
        <p:txBody>
          <a:bodyPr/>
          <a:lstStyle/>
          <a:p>
            <a:fld id="{8E2FB70D-189E-4216-ADF0-8EDD1AE5ED33}" type="slidenum">
              <a:rPr lang="en-US" smtClean="0"/>
              <a:pPr/>
              <a:t>3</a:t>
            </a:fld>
            <a:endParaRPr lang="en-US"/>
          </a:p>
        </p:txBody>
      </p:sp>
    </p:spTree>
    <p:extLst>
      <p:ext uri="{BB962C8B-B14F-4D97-AF65-F5344CB8AC3E}">
        <p14:creationId xmlns:p14="http://schemas.microsoft.com/office/powerpoint/2010/main" val="1364859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Alex</a:t>
            </a:r>
          </a:p>
        </p:txBody>
      </p:sp>
      <p:sp>
        <p:nvSpPr>
          <p:cNvPr id="4" name="Slide Number Placeholder 3"/>
          <p:cNvSpPr>
            <a:spLocks noGrp="1"/>
          </p:cNvSpPr>
          <p:nvPr>
            <p:ph type="sldNum" sz="quarter" idx="5"/>
          </p:nvPr>
        </p:nvSpPr>
        <p:spPr/>
        <p:txBody>
          <a:bodyPr/>
          <a:lstStyle/>
          <a:p>
            <a:fld id="{8E2FB70D-189E-4216-ADF0-8EDD1AE5ED33}" type="slidenum">
              <a:rPr lang="en-US" smtClean="0"/>
              <a:pPr/>
              <a:t>4</a:t>
            </a:fld>
            <a:endParaRPr lang="en-US"/>
          </a:p>
        </p:txBody>
      </p:sp>
    </p:spTree>
    <p:extLst>
      <p:ext uri="{BB962C8B-B14F-4D97-AF65-F5344CB8AC3E}">
        <p14:creationId xmlns:p14="http://schemas.microsoft.com/office/powerpoint/2010/main" val="321776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previous years, Dr. Renzulli and LEND students have looked at different ways school counselors interact with 504, but have not examined how classroom teachers interact with 504 plants.  </a:t>
            </a:r>
          </a:p>
          <a:p>
            <a:r>
              <a:rPr lang="en-US" sz="1200" kern="1200">
                <a:solidFill>
                  <a:schemeClr val="tx1"/>
                </a:solidFill>
                <a:effectLst/>
                <a:latin typeface="+mn-lt"/>
                <a:ea typeface="+mn-ea"/>
                <a:cs typeface="+mn-cs"/>
              </a:rPr>
              <a:t>Classroom teachers play a central role in the implementation of</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Section 504 academic plans. Because teachers are responsible for delivering instruction and assessing</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student performance, they are often the professionals most directly responsible for ensuring that</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accommodations outlined in a 504 Plan are implemented consistently and effectively</a:t>
            </a:r>
          </a:p>
          <a:p>
            <a:endParaRPr lang="en-US"/>
          </a:p>
          <a:p>
            <a:endParaRPr lang="en-US"/>
          </a:p>
          <a:p>
            <a:r>
              <a:rPr lang="en-US" sz="1200" kern="1200">
                <a:solidFill>
                  <a:schemeClr val="tx1"/>
                </a:solidFill>
                <a:effectLst/>
                <a:latin typeface="+mn-lt"/>
                <a:ea typeface="+mn-ea"/>
                <a:cs typeface="+mn-cs"/>
              </a:rPr>
              <a:t>Little research has been conducted on teacher perceptions of implementing 504 plans.</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The proposed study aims to better understand this missing perspective from the literature.</a:t>
            </a:r>
          </a:p>
          <a:p>
            <a:endParaRPr lang="en-US">
              <a:ea typeface="Calibri"/>
              <a:cs typeface="Calibri"/>
            </a:endParaRPr>
          </a:p>
          <a:p>
            <a:r>
              <a:rPr lang="en-US">
                <a:ea typeface="Calibri"/>
                <a:cs typeface="Calibri"/>
              </a:rPr>
              <a:t>Alex</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E2FB70D-189E-4216-ADF0-8EDD1AE5ED33}" type="slidenum">
              <a:rPr lang="en-US" smtClean="0"/>
              <a:pPr/>
              <a:t>5</a:t>
            </a:fld>
            <a:endParaRPr lang="en-US"/>
          </a:p>
        </p:txBody>
      </p:sp>
    </p:spTree>
    <p:extLst>
      <p:ext uri="{BB962C8B-B14F-4D97-AF65-F5344CB8AC3E}">
        <p14:creationId xmlns:p14="http://schemas.microsoft.com/office/powerpoint/2010/main" val="1406992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endParaRPr lang="en-US"/>
          </a:p>
        </p:txBody>
      </p:sp>
      <p:sp>
        <p:nvSpPr>
          <p:cNvPr id="4" name="Slide Number Placeholder 3"/>
          <p:cNvSpPr>
            <a:spLocks noGrp="1"/>
          </p:cNvSpPr>
          <p:nvPr>
            <p:ph type="sldNum" sz="quarter" idx="5"/>
          </p:nvPr>
        </p:nvSpPr>
        <p:spPr/>
        <p:txBody>
          <a:bodyPr/>
          <a:lstStyle/>
          <a:p>
            <a:fld id="{8E2FB70D-189E-4216-ADF0-8EDD1AE5ED33}" type="slidenum">
              <a:rPr lang="en-US" smtClean="0"/>
              <a:pPr/>
              <a:t>6</a:t>
            </a:fld>
            <a:endParaRPr lang="en-US"/>
          </a:p>
        </p:txBody>
      </p:sp>
    </p:spTree>
    <p:extLst>
      <p:ext uri="{BB962C8B-B14F-4D97-AF65-F5344CB8AC3E}">
        <p14:creationId xmlns:p14="http://schemas.microsoft.com/office/powerpoint/2010/main" val="12584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p>
        </p:txBody>
      </p:sp>
      <p:sp>
        <p:nvSpPr>
          <p:cNvPr id="4" name="Slide Number Placeholder 3"/>
          <p:cNvSpPr>
            <a:spLocks noGrp="1"/>
          </p:cNvSpPr>
          <p:nvPr>
            <p:ph type="sldNum" sz="quarter" idx="5"/>
          </p:nvPr>
        </p:nvSpPr>
        <p:spPr/>
        <p:txBody>
          <a:bodyPr/>
          <a:lstStyle/>
          <a:p>
            <a:fld id="{8E2FB70D-189E-4216-ADF0-8EDD1AE5ED33}" type="slidenum">
              <a:rPr lang="en-US" smtClean="0"/>
              <a:pPr/>
              <a:t>7</a:t>
            </a:fld>
            <a:endParaRPr lang="en-US"/>
          </a:p>
        </p:txBody>
      </p:sp>
    </p:spTree>
    <p:extLst>
      <p:ext uri="{BB962C8B-B14F-4D97-AF65-F5344CB8AC3E}">
        <p14:creationId xmlns:p14="http://schemas.microsoft.com/office/powerpoint/2010/main" val="2378033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Reached out to subject area teachers from internship sites - </a:t>
            </a:r>
          </a:p>
          <a:p>
            <a:endParaRPr lang="en-US">
              <a:ea typeface="Calibri"/>
              <a:cs typeface="Calibri"/>
            </a:endParaRPr>
          </a:p>
          <a:p>
            <a:r>
              <a:rPr lang="en-US">
                <a:ea typeface="Calibri"/>
                <a:cs typeface="Calibri"/>
              </a:rPr>
              <a:t>Jon</a:t>
            </a:r>
          </a:p>
        </p:txBody>
      </p:sp>
      <p:sp>
        <p:nvSpPr>
          <p:cNvPr id="4" name="Slide Number Placeholder 3"/>
          <p:cNvSpPr>
            <a:spLocks noGrp="1"/>
          </p:cNvSpPr>
          <p:nvPr>
            <p:ph type="sldNum" sz="quarter" idx="5"/>
          </p:nvPr>
        </p:nvSpPr>
        <p:spPr/>
        <p:txBody>
          <a:bodyPr/>
          <a:lstStyle/>
          <a:p>
            <a:fld id="{8E2FB70D-189E-4216-ADF0-8EDD1AE5ED33}" type="slidenum">
              <a:rPr lang="en-US" smtClean="0"/>
              <a:pPr/>
              <a:t>8</a:t>
            </a:fld>
            <a:endParaRPr lang="en-US"/>
          </a:p>
        </p:txBody>
      </p:sp>
    </p:spTree>
    <p:extLst>
      <p:ext uri="{BB962C8B-B14F-4D97-AF65-F5344CB8AC3E}">
        <p14:creationId xmlns:p14="http://schemas.microsoft.com/office/powerpoint/2010/main" val="261044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Jon</a:t>
            </a:r>
          </a:p>
        </p:txBody>
      </p:sp>
      <p:sp>
        <p:nvSpPr>
          <p:cNvPr id="4" name="Slide Number Placeholder 3"/>
          <p:cNvSpPr>
            <a:spLocks noGrp="1"/>
          </p:cNvSpPr>
          <p:nvPr>
            <p:ph type="sldNum" sz="quarter" idx="5"/>
          </p:nvPr>
        </p:nvSpPr>
        <p:spPr/>
        <p:txBody>
          <a:bodyPr/>
          <a:lstStyle/>
          <a:p>
            <a:fld id="{8E2FB70D-189E-4216-ADF0-8EDD1AE5ED33}" type="slidenum">
              <a:rPr lang="en-US" smtClean="0"/>
              <a:pPr/>
              <a:t>9</a:t>
            </a:fld>
            <a:endParaRPr lang="en-US"/>
          </a:p>
        </p:txBody>
      </p:sp>
    </p:spTree>
    <p:extLst>
      <p:ext uri="{BB962C8B-B14F-4D97-AF65-F5344CB8AC3E}">
        <p14:creationId xmlns:p14="http://schemas.microsoft.com/office/powerpoint/2010/main" val="969497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AA288CF-455E-58B4-B84D-43A3EF8620BC}"/>
              </a:ext>
            </a:extLst>
          </p:cNvPr>
          <p:cNvSpPr>
            <a:spLocks noGrp="1"/>
          </p:cNvSpPr>
          <p:nvPr>
            <p:ph type="title" hasCustomPrompt="1"/>
          </p:nvPr>
        </p:nvSpPr>
        <p:spPr>
          <a:xfrm>
            <a:off x="457200" y="457201"/>
            <a:ext cx="8229600" cy="525462"/>
          </a:xfrm>
          <a:prstGeom prst="rect">
            <a:avLst/>
          </a:prstGeom>
        </p:spPr>
        <p:txBody>
          <a:bodyPr/>
          <a:lstStyle>
            <a:lvl1pPr algn="ctr">
              <a:defRPr sz="3600" b="1">
                <a:latin typeface="Calibri Light" panose="020F0302020204030204" pitchFamily="34" charset="0"/>
                <a:cs typeface="Calibri Light" panose="020F0302020204030204" pitchFamily="34" charset="0"/>
              </a:defRPr>
            </a:lvl1pPr>
          </a:lstStyle>
          <a:p>
            <a:pPr algn="ctr"/>
            <a:r>
              <a:rPr lang="en-US" sz="3600">
                <a:latin typeface="+mj-lt"/>
              </a:rPr>
              <a:t>Title</a:t>
            </a:r>
          </a:p>
        </p:txBody>
      </p:sp>
      <p:sp>
        <p:nvSpPr>
          <p:cNvPr id="7" name="Content Placeholder 2">
            <a:extLst>
              <a:ext uri="{FF2B5EF4-FFF2-40B4-BE49-F238E27FC236}">
                <a16:creationId xmlns:a16="http://schemas.microsoft.com/office/drawing/2014/main" id="{09DD8BD0-DECF-22D5-4BC0-BFD5FBD8A8A7}"/>
              </a:ext>
            </a:extLst>
          </p:cNvPr>
          <p:cNvSpPr>
            <a:spLocks noGrp="1"/>
          </p:cNvSpPr>
          <p:nvPr>
            <p:ph idx="1" hasCustomPrompt="1"/>
          </p:nvPr>
        </p:nvSpPr>
        <p:spPr>
          <a:xfrm>
            <a:off x="457200" y="1524000"/>
            <a:ext cx="8229600" cy="4351338"/>
          </a:xfrm>
          <a:prstGeom prst="rect">
            <a:avLst/>
          </a:prstGeom>
        </p:spPr>
        <p:txBody>
          <a:bodyPr/>
          <a:lstStyle>
            <a:lvl1pPr marL="228600" indent="-228600">
              <a:defRPr sz="2800"/>
            </a:lvl1pPr>
            <a:lvl2pPr marL="800100" indent="-342900">
              <a:buFont typeface="Calibri" panose="020F0502020204030204" pitchFamily="34" charset="0"/>
              <a:buChar char="–"/>
              <a:defRPr sz="2800"/>
            </a:lvl2pPr>
          </a:lstStyle>
          <a:p>
            <a:pPr marL="0" indent="0">
              <a:buNone/>
            </a:pPr>
            <a:r>
              <a:rPr lang="en-US" sz="2800"/>
              <a:t>Bullets:</a:t>
            </a:r>
          </a:p>
          <a:p>
            <a:r>
              <a:rPr lang="en-US" sz="2800"/>
              <a:t>Bullet 1</a:t>
            </a:r>
          </a:p>
          <a:p>
            <a:pPr lvl="1">
              <a:buFont typeface="Courier New" panose="02070309020205020404" pitchFamily="49" charset="0"/>
              <a:buChar char="o"/>
            </a:pPr>
            <a:r>
              <a:rPr lang="en-US" sz="2400"/>
              <a:t>Bullet 2 </a:t>
            </a:r>
          </a:p>
        </p:txBody>
      </p:sp>
    </p:spTree>
    <p:extLst>
      <p:ext uri="{BB962C8B-B14F-4D97-AF65-F5344CB8AC3E}">
        <p14:creationId xmlns:p14="http://schemas.microsoft.com/office/powerpoint/2010/main" val="3829645231"/>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233489"/>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457200" y="1825625"/>
            <a:ext cx="8229600" cy="3813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C20D7-698E-4528-AFE4-38F6E054D6D5}" type="datetimeFigureOut">
              <a:rPr lang="en-US" smtClean="0"/>
              <a:t>7/14/2026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665465464</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84A75-380D-49D2-A87F-182FC7068D9D}" type="slidenum">
              <a:rPr lang="en-US" smtClean="0"/>
              <a:t>‹#›</a:t>
            </a:fld>
            <a:endParaRPr lang="en-US"/>
          </a:p>
        </p:txBody>
      </p:sp>
      <p:sp>
        <p:nvSpPr>
          <p:cNvPr id="8" name="Rectangle 7"/>
          <p:cNvSpPr/>
          <p:nvPr userDrawn="1"/>
        </p:nvSpPr>
        <p:spPr>
          <a:xfrm>
            <a:off x="0" y="5917223"/>
            <a:ext cx="9144000" cy="940777"/>
          </a:xfrm>
          <a:prstGeom prst="rect">
            <a:avLst/>
          </a:prstGeom>
          <a:solidFill>
            <a:srgbClr val="000E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77078" y="6062219"/>
            <a:ext cx="1206379" cy="665858"/>
          </a:xfrm>
          <a:prstGeom prst="rect">
            <a:avLst/>
          </a:prstGeom>
        </p:spPr>
      </p:pic>
      <p:pic>
        <p:nvPicPr>
          <p:cNvPr id="10" name="Picture 9">
            <a:extLst>
              <a:ext uri="{FF2B5EF4-FFF2-40B4-BE49-F238E27FC236}">
                <a16:creationId xmlns:a16="http://schemas.microsoft.com/office/drawing/2014/main" id="{AFA2D559-0630-374C-B457-72D72304148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835029" y="6014342"/>
            <a:ext cx="1163188" cy="780843"/>
          </a:xfrm>
          <a:prstGeom prst="rect">
            <a:avLst/>
          </a:prstGeom>
        </p:spPr>
      </p:pic>
      <p:sp>
        <p:nvSpPr>
          <p:cNvPr id="7" name="Rectangle 6">
            <a:extLst>
              <a:ext uri="{FF2B5EF4-FFF2-40B4-BE49-F238E27FC236}">
                <a16:creationId xmlns:a16="http://schemas.microsoft.com/office/drawing/2014/main" id="{CAD8AABF-F7AD-2579-7EDE-AC509AA4465E}"/>
              </a:ext>
            </a:extLst>
          </p:cNvPr>
          <p:cNvSpPr/>
          <p:nvPr userDrawn="1"/>
        </p:nvSpPr>
        <p:spPr>
          <a:xfrm>
            <a:off x="0" y="5780698"/>
            <a:ext cx="9144000" cy="8670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3C238AA-EFEF-4372-8F06-76FCCF47416D}"/>
              </a:ext>
            </a:extLst>
          </p:cNvPr>
          <p:cNvSpPr txBox="1"/>
          <p:nvPr userDrawn="1"/>
        </p:nvSpPr>
        <p:spPr>
          <a:xfrm>
            <a:off x="6553200" y="6147837"/>
            <a:ext cx="2305050" cy="523220"/>
          </a:xfrm>
          <a:prstGeom prst="rect">
            <a:avLst/>
          </a:prstGeom>
          <a:noFill/>
        </p:spPr>
        <p:txBody>
          <a:bodyPr wrap="square" rtlCol="0">
            <a:spAutoFit/>
          </a:bodyPr>
          <a:lstStyle/>
          <a:p>
            <a:r>
              <a:rPr lang="en-US" sz="1400" b="1" i="0" u="none" strike="noStrike" baseline="0">
                <a:solidFill>
                  <a:srgbClr val="FFFFFF"/>
                </a:solidFill>
                <a:latin typeface="Calibri" panose="020F0502020204030204" pitchFamily="34" charset="0"/>
              </a:rPr>
              <a:t>UCONNUCEDD.ORG</a:t>
            </a:r>
          </a:p>
          <a:p>
            <a:r>
              <a:rPr lang="en-US" sz="1400" b="1" i="0" u="none" strike="noStrike" baseline="0">
                <a:solidFill>
                  <a:srgbClr val="FFFFFF"/>
                </a:solidFill>
                <a:latin typeface="Calibri" panose="020F0502020204030204" pitchFamily="34" charset="0"/>
              </a:rPr>
              <a:t>CTLEND.UCONNUCEDD.ORG </a:t>
            </a:r>
          </a:p>
        </p:txBody>
      </p:sp>
    </p:spTree>
    <p:extLst>
      <p:ext uri="{BB962C8B-B14F-4D97-AF65-F5344CB8AC3E}">
        <p14:creationId xmlns:p14="http://schemas.microsoft.com/office/powerpoint/2010/main" val="823807264"/>
      </p:ext>
    </p:extLst>
  </p:cSld>
  <p:clrMap bg1="lt1" tx1="dk1" bg2="lt2" tx2="dk2" accent1="accent1" accent2="accent2" accent3="accent3" accent4="accent4" accent5="accent5" accent6="accent6" hlink="hlink" folHlink="folHlink"/>
  <p:sldLayoutIdLst>
    <p:sldLayoutId id="2147483834" r:id="rId1"/>
  </p:sldLayoutIdLst>
  <p:hf hd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userDrawn="1">
          <p15:clr>
            <a:srgbClr val="F26B43"/>
          </p15:clr>
        </p15:guide>
        <p15:guide id="2" pos="2880" userDrawn="1">
          <p15:clr>
            <a:srgbClr val="F26B43"/>
          </p15:clr>
        </p15:guide>
        <p15:guide id="3" pos="5472" userDrawn="1">
          <p15:clr>
            <a:srgbClr val="F26B43"/>
          </p15:clr>
        </p15:guide>
        <p15:guide id="4" orient="horz" pos="2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ezproxy.lib.uconn.edu/10.1177/10534512241297322" TargetMode="External"/><Relationship Id="rId2" Type="http://schemas.openxmlformats.org/officeDocument/2006/relationships/hyperlink" Target="https://doi-org.ezproxy.lib.uconn.edu/10.14434/rapcc.v1i43.39523"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ezproxy.lib.uconn.edu/10.1007/s10803-025-06856-2" TargetMode="External"/><Relationship Id="rId2" Type="http://schemas.openxmlformats.org/officeDocument/2006/relationships/hyperlink" Target="http://http:/doi.org/10.1177/004005990203400302" TargetMode="External"/><Relationship Id="rId1" Type="http://schemas.openxmlformats.org/officeDocument/2006/relationships/slideLayout" Target="../slideLayouts/slideLayout1.xml"/><Relationship Id="rId4" Type="http://schemas.openxmlformats.org/officeDocument/2006/relationships/hyperlink" Target="https://doi-org.ezproxy.lib.uconn.edu/10.1037/spq0000101"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9AC35-9C9E-9299-32DB-5667BBEA93F2}"/>
              </a:ext>
            </a:extLst>
          </p:cNvPr>
          <p:cNvSpPr>
            <a:spLocks noGrp="1"/>
          </p:cNvSpPr>
          <p:nvPr>
            <p:ph type="title"/>
          </p:nvPr>
        </p:nvSpPr>
        <p:spPr>
          <a:xfrm>
            <a:off x="414579" y="813661"/>
            <a:ext cx="8314841" cy="4347273"/>
          </a:xfrm>
        </p:spPr>
        <p:txBody>
          <a:bodyPr/>
          <a:lstStyle/>
          <a:p>
            <a:br>
              <a:rPr lang="en-US" dirty="0"/>
            </a:br>
            <a:br>
              <a:rPr lang="en-US" dirty="0"/>
            </a:br>
            <a:r>
              <a:rPr lang="en-US" sz="4000" dirty="0"/>
              <a:t>An Exploratory Inquiry of Teacher Perceptions of 504 Plans in CT</a:t>
            </a:r>
            <a:br>
              <a:rPr lang="en-US" dirty="0"/>
            </a:br>
            <a:br>
              <a:rPr lang="en-US" dirty="0"/>
            </a:br>
            <a:br>
              <a:rPr lang="en-US" sz="4400" dirty="0"/>
            </a:br>
            <a:br>
              <a:rPr lang="en-US" dirty="0"/>
            </a:br>
            <a:r>
              <a:rPr lang="en-US" sz="2800" dirty="0"/>
              <a:t>Jon Bassett and Alex Chester</a:t>
            </a:r>
            <a:br>
              <a:rPr lang="en-US" sz="2800" dirty="0"/>
            </a:br>
            <a:br>
              <a:rPr lang="en-US" sz="2800" dirty="0"/>
            </a:br>
            <a:endParaRPr lang="en-US" sz="2800" dirty="0"/>
          </a:p>
        </p:txBody>
      </p:sp>
    </p:spTree>
    <p:extLst>
      <p:ext uri="{BB962C8B-B14F-4D97-AF65-F5344CB8AC3E}">
        <p14:creationId xmlns:p14="http://schemas.microsoft.com/office/powerpoint/2010/main" val="1910895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5E6F9-7B91-D779-AB45-5C8710576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F6B72-D902-8BF0-0936-83A71549E460}"/>
              </a:ext>
            </a:extLst>
          </p:cNvPr>
          <p:cNvSpPr>
            <a:spLocks noGrp="1"/>
          </p:cNvSpPr>
          <p:nvPr>
            <p:ph type="title"/>
          </p:nvPr>
        </p:nvSpPr>
        <p:spPr/>
        <p:txBody>
          <a:bodyPr/>
          <a:lstStyle/>
          <a:p>
            <a:r>
              <a:rPr lang="en-US" dirty="0"/>
              <a:t>Characteristics of survey respondents </a:t>
            </a:r>
          </a:p>
        </p:txBody>
      </p:sp>
      <p:graphicFrame>
        <p:nvGraphicFramePr>
          <p:cNvPr id="4" name="Content Placeholder 3">
            <a:extLst>
              <a:ext uri="{FF2B5EF4-FFF2-40B4-BE49-F238E27FC236}">
                <a16:creationId xmlns:a16="http://schemas.microsoft.com/office/drawing/2014/main" id="{D914AB27-31FF-C809-966C-3491C0D17EC8}"/>
              </a:ext>
            </a:extLst>
          </p:cNvPr>
          <p:cNvGraphicFramePr>
            <a:graphicFrameLocks noGrp="1"/>
          </p:cNvGraphicFramePr>
          <p:nvPr>
            <p:ph idx="1"/>
            <p:extLst>
              <p:ext uri="{D42A27DB-BD31-4B8C-83A1-F6EECF244321}">
                <p14:modId xmlns:p14="http://schemas.microsoft.com/office/powerpoint/2010/main" val="782986203"/>
              </p:ext>
            </p:extLst>
          </p:nvPr>
        </p:nvGraphicFramePr>
        <p:xfrm>
          <a:off x="457200" y="1524000"/>
          <a:ext cx="8485322" cy="3867787"/>
        </p:xfrm>
        <a:graphic>
          <a:graphicData uri="http://schemas.openxmlformats.org/drawingml/2006/table">
            <a:tbl>
              <a:tblPr firstRow="1" bandRow="1">
                <a:tableStyleId>{5C22544A-7EE6-4342-B048-85BDC9FD1C3A}</a:tableStyleId>
              </a:tblPr>
              <a:tblGrid>
                <a:gridCol w="3551301">
                  <a:extLst>
                    <a:ext uri="{9D8B030D-6E8A-4147-A177-3AD203B41FA5}">
                      <a16:colId xmlns:a16="http://schemas.microsoft.com/office/drawing/2014/main" val="2616421337"/>
                    </a:ext>
                  </a:extLst>
                </a:gridCol>
                <a:gridCol w="2519954">
                  <a:extLst>
                    <a:ext uri="{9D8B030D-6E8A-4147-A177-3AD203B41FA5}">
                      <a16:colId xmlns:a16="http://schemas.microsoft.com/office/drawing/2014/main" val="3212806787"/>
                    </a:ext>
                  </a:extLst>
                </a:gridCol>
                <a:gridCol w="2414067">
                  <a:extLst>
                    <a:ext uri="{9D8B030D-6E8A-4147-A177-3AD203B41FA5}">
                      <a16:colId xmlns:a16="http://schemas.microsoft.com/office/drawing/2014/main" val="2651788957"/>
                    </a:ext>
                  </a:extLst>
                </a:gridCol>
              </a:tblGrid>
              <a:tr h="370840">
                <a:tc>
                  <a:txBody>
                    <a:bodyPr/>
                    <a:lstStyle/>
                    <a:p>
                      <a:r>
                        <a:rPr lang="en-US" dirty="0"/>
                        <a:t>Subjects taught </a:t>
                      </a:r>
                    </a:p>
                    <a:p>
                      <a:r>
                        <a:rPr lang="en-US" dirty="0"/>
                        <a:t>(n=7) </a:t>
                      </a:r>
                    </a:p>
                  </a:txBody>
                  <a:tcPr>
                    <a:solidFill>
                      <a:srgbClr val="000E2F"/>
                    </a:solidFill>
                  </a:tcPr>
                </a:tc>
                <a:tc>
                  <a:txBody>
                    <a:bodyPr/>
                    <a:lstStyle/>
                    <a:p>
                      <a:r>
                        <a:rPr lang="en-US" dirty="0"/>
                        <a:t>Grade level taught</a:t>
                      </a:r>
                    </a:p>
                    <a:p>
                      <a:r>
                        <a:rPr lang="en-US" dirty="0"/>
                        <a:t>(n=7)</a:t>
                      </a:r>
                    </a:p>
                  </a:txBody>
                  <a:tcPr>
                    <a:solidFill>
                      <a:srgbClr val="000E2F"/>
                    </a:solidFill>
                  </a:tcPr>
                </a:tc>
                <a:tc>
                  <a:txBody>
                    <a:bodyPr/>
                    <a:lstStyle/>
                    <a:p>
                      <a:r>
                        <a:rPr lang="en-US" dirty="0"/>
                        <a:t>Number of students taught per year </a:t>
                      </a:r>
                    </a:p>
                    <a:p>
                      <a:r>
                        <a:rPr lang="en-US" dirty="0"/>
                        <a:t>(n=7)</a:t>
                      </a:r>
                    </a:p>
                  </a:txBody>
                  <a:tcPr>
                    <a:solidFill>
                      <a:srgbClr val="000E2F"/>
                    </a:solidFill>
                  </a:tcPr>
                </a:tc>
                <a:extLst>
                  <a:ext uri="{0D108BD9-81ED-4DB2-BD59-A6C34878D82A}">
                    <a16:rowId xmlns:a16="http://schemas.microsoft.com/office/drawing/2014/main" val="965018683"/>
                  </a:ext>
                </a:extLst>
              </a:tr>
              <a:tr h="370840">
                <a:tc>
                  <a:txBody>
                    <a:bodyPr/>
                    <a:lstStyle/>
                    <a:p>
                      <a:r>
                        <a:rPr lang="en-US" dirty="0"/>
                        <a:t>Science/Biology</a:t>
                      </a:r>
                    </a:p>
                  </a:txBody>
                  <a:tcPr/>
                </a:tc>
                <a:tc>
                  <a:txBody>
                    <a:bodyPr/>
                    <a:lstStyle/>
                    <a:p>
                      <a:r>
                        <a:rPr lang="en-US"/>
                        <a:t>High school </a:t>
                      </a:r>
                    </a:p>
                  </a:txBody>
                  <a:tcPr/>
                </a:tc>
                <a:tc>
                  <a:txBody>
                    <a:bodyPr/>
                    <a:lstStyle/>
                    <a:p>
                      <a:r>
                        <a:rPr lang="en-US"/>
                        <a:t>3 respondents teach between 51-99 students </a:t>
                      </a:r>
                    </a:p>
                  </a:txBody>
                  <a:tcPr/>
                </a:tc>
                <a:extLst>
                  <a:ext uri="{0D108BD9-81ED-4DB2-BD59-A6C34878D82A}">
                    <a16:rowId xmlns:a16="http://schemas.microsoft.com/office/drawing/2014/main" val="683669465"/>
                  </a:ext>
                </a:extLst>
              </a:tr>
              <a:tr h="370839">
                <a:tc>
                  <a:txBody>
                    <a:bodyPr/>
                    <a:lstStyle/>
                    <a:p>
                      <a:pPr lvl="0">
                        <a:buNone/>
                      </a:pPr>
                      <a:r>
                        <a:rPr lang="en-US"/>
                        <a:t>Italian and French</a:t>
                      </a:r>
                    </a:p>
                  </a:txBody>
                  <a:tcPr/>
                </a:tc>
                <a:tc>
                  <a:txBody>
                    <a:bodyPr/>
                    <a:lstStyle/>
                    <a:p>
                      <a:pPr lvl="0">
                        <a:buNone/>
                      </a:pPr>
                      <a:endParaRPr lang="en-US"/>
                    </a:p>
                  </a:txBody>
                  <a:tcPr/>
                </a:tc>
                <a:tc>
                  <a:txBody>
                    <a:bodyPr/>
                    <a:lstStyle/>
                    <a:p>
                      <a:pPr lvl="0">
                        <a:buNone/>
                      </a:pPr>
                      <a:r>
                        <a:rPr lang="en-US"/>
                        <a:t>4 respondents teach 100 or more students per year. </a:t>
                      </a:r>
                    </a:p>
                  </a:txBody>
                  <a:tcPr/>
                </a:tc>
                <a:extLst>
                  <a:ext uri="{0D108BD9-81ED-4DB2-BD59-A6C34878D82A}">
                    <a16:rowId xmlns:a16="http://schemas.microsoft.com/office/drawing/2014/main" val="1733209361"/>
                  </a:ext>
                </a:extLst>
              </a:tr>
              <a:tr h="495300">
                <a:tc>
                  <a:txBody>
                    <a:bodyPr/>
                    <a:lstStyle/>
                    <a:p>
                      <a:pPr lvl="0">
                        <a:buNone/>
                      </a:pPr>
                      <a:r>
                        <a:rPr lang="en-US"/>
                        <a:t>Mathematics</a:t>
                      </a:r>
                    </a:p>
                  </a:txBody>
                  <a:tcPr/>
                </a:tc>
                <a:tc>
                  <a:txBody>
                    <a:bodyPr/>
                    <a:lstStyle/>
                    <a:p>
                      <a:pPr lvl="0">
                        <a:buNone/>
                      </a:pPr>
                      <a:endParaRPr lang="en-US"/>
                    </a:p>
                  </a:txBody>
                  <a:tcPr/>
                </a:tc>
                <a:tc>
                  <a:txBody>
                    <a:bodyPr/>
                    <a:lstStyle/>
                    <a:p>
                      <a:pPr lvl="0">
                        <a:buNone/>
                      </a:pPr>
                      <a:endParaRPr lang="en-US"/>
                    </a:p>
                  </a:txBody>
                  <a:tcPr/>
                </a:tc>
                <a:extLst>
                  <a:ext uri="{0D108BD9-81ED-4DB2-BD59-A6C34878D82A}">
                    <a16:rowId xmlns:a16="http://schemas.microsoft.com/office/drawing/2014/main" val="596602603"/>
                  </a:ext>
                </a:extLst>
              </a:tr>
              <a:tr h="629287">
                <a:tc>
                  <a:txBody>
                    <a:bodyPr/>
                    <a:lstStyle/>
                    <a:p>
                      <a:pPr lvl="0">
                        <a:buNone/>
                      </a:pPr>
                      <a:r>
                        <a:rPr lang="en-US"/>
                        <a:t>Art</a:t>
                      </a:r>
                    </a:p>
                  </a:txBody>
                  <a:tcPr/>
                </a:tc>
                <a:tc>
                  <a:txBody>
                    <a:bodyPr/>
                    <a:lstStyle/>
                    <a:p>
                      <a:pPr lvl="0">
                        <a:buNone/>
                      </a:pPr>
                      <a:endParaRPr lang="en-US"/>
                    </a:p>
                  </a:txBody>
                  <a:tcPr/>
                </a:tc>
                <a:tc>
                  <a:txBody>
                    <a:bodyPr/>
                    <a:lstStyle/>
                    <a:p>
                      <a:pPr lvl="0">
                        <a:buNone/>
                      </a:pPr>
                      <a:endParaRPr lang="en-US" dirty="0"/>
                    </a:p>
                  </a:txBody>
                  <a:tcPr/>
                </a:tc>
                <a:extLst>
                  <a:ext uri="{0D108BD9-81ED-4DB2-BD59-A6C34878D82A}">
                    <a16:rowId xmlns:a16="http://schemas.microsoft.com/office/drawing/2014/main" val="1353306179"/>
                  </a:ext>
                </a:extLst>
              </a:tr>
            </a:tbl>
          </a:graphicData>
        </a:graphic>
      </p:graphicFrame>
    </p:spTree>
    <p:extLst>
      <p:ext uri="{BB962C8B-B14F-4D97-AF65-F5344CB8AC3E}">
        <p14:creationId xmlns:p14="http://schemas.microsoft.com/office/powerpoint/2010/main" val="3623417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A48E2-17FC-B711-815E-DC3EE8566A32}"/>
              </a:ext>
            </a:extLst>
          </p:cNvPr>
          <p:cNvSpPr>
            <a:spLocks noGrp="1"/>
          </p:cNvSpPr>
          <p:nvPr>
            <p:ph type="title"/>
          </p:nvPr>
        </p:nvSpPr>
        <p:spPr>
          <a:xfrm>
            <a:off x="457200" y="2084523"/>
            <a:ext cx="8229600" cy="525462"/>
          </a:xfrm>
        </p:spPr>
        <p:txBody>
          <a:bodyPr/>
          <a:lstStyle/>
          <a:p>
            <a:r>
              <a:rPr lang="en-US" dirty="0"/>
              <a:t>Teacher Training on Section 504</a:t>
            </a:r>
          </a:p>
        </p:txBody>
      </p:sp>
    </p:spTree>
    <p:extLst>
      <p:ext uri="{BB962C8B-B14F-4D97-AF65-F5344CB8AC3E}">
        <p14:creationId xmlns:p14="http://schemas.microsoft.com/office/powerpoint/2010/main" val="3186116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F8EB4-D9D2-FB1E-9A89-2574EDDCF4F9}"/>
              </a:ext>
            </a:extLst>
          </p:cNvPr>
          <p:cNvSpPr>
            <a:spLocks noGrp="1"/>
          </p:cNvSpPr>
          <p:nvPr>
            <p:ph type="title"/>
          </p:nvPr>
        </p:nvSpPr>
        <p:spPr/>
        <p:txBody>
          <a:bodyPr/>
          <a:lstStyle/>
          <a:p>
            <a:r>
              <a:rPr lang="en-US" dirty="0"/>
              <a:t>Q9: How confident are you in your knowledge of the legal requirements related to section 504? </a:t>
            </a:r>
          </a:p>
        </p:txBody>
      </p:sp>
      <p:pic>
        <p:nvPicPr>
          <p:cNvPr id="4" name="Content Placeholder 3" descr="Graphic showing respondent confidents on legal requirements related to section 504, equally dispersed at 33% for each: somewhat confident, confident, and very confident">
            <a:extLst>
              <a:ext uri="{FF2B5EF4-FFF2-40B4-BE49-F238E27FC236}">
                <a16:creationId xmlns:a16="http://schemas.microsoft.com/office/drawing/2014/main" id="{19066BA2-9845-9336-E880-93D907F9A220}"/>
              </a:ext>
            </a:extLst>
          </p:cNvPr>
          <p:cNvPicPr>
            <a:picLocks noGrp="1" noChangeAspect="1"/>
          </p:cNvPicPr>
          <p:nvPr>
            <p:ph idx="1"/>
          </p:nvPr>
        </p:nvPicPr>
        <p:blipFill>
          <a:blip r:embed="rId3"/>
          <a:stretch>
            <a:fillRect/>
          </a:stretch>
        </p:blipFill>
        <p:spPr>
          <a:xfrm>
            <a:off x="86115" y="3024550"/>
            <a:ext cx="8971769" cy="1296452"/>
          </a:xfrm>
          <a:prstGeom prst="rect">
            <a:avLst/>
          </a:prstGeom>
        </p:spPr>
      </p:pic>
    </p:spTree>
    <p:extLst>
      <p:ext uri="{BB962C8B-B14F-4D97-AF65-F5344CB8AC3E}">
        <p14:creationId xmlns:p14="http://schemas.microsoft.com/office/powerpoint/2010/main" val="1514168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63F19-E8C3-7898-AD02-5172ED2EB875}"/>
              </a:ext>
            </a:extLst>
          </p:cNvPr>
          <p:cNvSpPr>
            <a:spLocks noGrp="1"/>
          </p:cNvSpPr>
          <p:nvPr>
            <p:ph type="title"/>
          </p:nvPr>
        </p:nvSpPr>
        <p:spPr>
          <a:xfrm>
            <a:off x="137160" y="514351"/>
            <a:ext cx="8869680" cy="525462"/>
          </a:xfrm>
        </p:spPr>
        <p:txBody>
          <a:bodyPr/>
          <a:lstStyle/>
          <a:p>
            <a:r>
              <a:rPr lang="en-US" dirty="0"/>
              <a:t>Q10: How comfortable are you in implementing 504 plans in your classroom?</a:t>
            </a:r>
          </a:p>
        </p:txBody>
      </p:sp>
      <p:pic>
        <p:nvPicPr>
          <p:cNvPr id="4" name="Content Placeholder 3" descr="Graphic showing respondent comfort level implementing 504 plans in classroom. Resutls show 67% are somewhat comfortable and 33% very comfortable.">
            <a:extLst>
              <a:ext uri="{FF2B5EF4-FFF2-40B4-BE49-F238E27FC236}">
                <a16:creationId xmlns:a16="http://schemas.microsoft.com/office/drawing/2014/main" id="{5B147ADF-6771-F534-E987-54AF8EBA0537}"/>
              </a:ext>
            </a:extLst>
          </p:cNvPr>
          <p:cNvPicPr>
            <a:picLocks noGrp="1" noChangeAspect="1"/>
          </p:cNvPicPr>
          <p:nvPr>
            <p:ph idx="1"/>
          </p:nvPr>
        </p:nvPicPr>
        <p:blipFill>
          <a:blip r:embed="rId2"/>
          <a:stretch>
            <a:fillRect/>
          </a:stretch>
        </p:blipFill>
        <p:spPr>
          <a:xfrm>
            <a:off x="0" y="2552180"/>
            <a:ext cx="9143991" cy="2312079"/>
          </a:xfrm>
          <a:prstGeom prst="rect">
            <a:avLst/>
          </a:prstGeom>
        </p:spPr>
      </p:pic>
    </p:spTree>
    <p:extLst>
      <p:ext uri="{BB962C8B-B14F-4D97-AF65-F5344CB8AC3E}">
        <p14:creationId xmlns:p14="http://schemas.microsoft.com/office/powerpoint/2010/main" val="1473846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C36F5-0C53-008F-DB75-B712E304CD7F}"/>
              </a:ext>
            </a:extLst>
          </p:cNvPr>
          <p:cNvSpPr>
            <a:spLocks noGrp="1"/>
          </p:cNvSpPr>
          <p:nvPr>
            <p:ph type="title"/>
          </p:nvPr>
        </p:nvSpPr>
        <p:spPr>
          <a:xfrm>
            <a:off x="457199" y="285750"/>
            <a:ext cx="8229600" cy="525462"/>
          </a:xfrm>
        </p:spPr>
        <p:txBody>
          <a:bodyPr/>
          <a:lstStyle/>
          <a:p>
            <a:r>
              <a:rPr lang="en-US" dirty="0"/>
              <a:t>Q19: As part of your own teacher preparation program (academic training) did you receive training on 504 plans? </a:t>
            </a:r>
          </a:p>
        </p:txBody>
      </p:sp>
      <p:pic>
        <p:nvPicPr>
          <p:cNvPr id="4" name="Content Placeholder 3" descr="Graphic showing respondent on whether or not they received academic training on 504 plans. 2 respond yes, 4 respond no.">
            <a:extLst>
              <a:ext uri="{FF2B5EF4-FFF2-40B4-BE49-F238E27FC236}">
                <a16:creationId xmlns:a16="http://schemas.microsoft.com/office/drawing/2014/main" id="{7E3C6CA9-C523-E718-0B1C-C59D47B45FA6}"/>
              </a:ext>
            </a:extLst>
          </p:cNvPr>
          <p:cNvPicPr>
            <a:picLocks noGrp="1" noChangeAspect="1"/>
          </p:cNvPicPr>
          <p:nvPr>
            <p:ph idx="1"/>
          </p:nvPr>
        </p:nvPicPr>
        <p:blipFill>
          <a:blip r:embed="rId3"/>
          <a:stretch>
            <a:fillRect/>
          </a:stretch>
        </p:blipFill>
        <p:spPr>
          <a:xfrm>
            <a:off x="118430" y="1826183"/>
            <a:ext cx="8907139" cy="3205634"/>
          </a:xfrm>
          <a:prstGeom prst="rect">
            <a:avLst/>
          </a:prstGeom>
        </p:spPr>
      </p:pic>
    </p:spTree>
    <p:extLst>
      <p:ext uri="{BB962C8B-B14F-4D97-AF65-F5344CB8AC3E}">
        <p14:creationId xmlns:p14="http://schemas.microsoft.com/office/powerpoint/2010/main" val="1730482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67FEA-8B0F-1EEC-C826-FEA527C97130}"/>
              </a:ext>
            </a:extLst>
          </p:cNvPr>
          <p:cNvSpPr>
            <a:spLocks noGrp="1"/>
          </p:cNvSpPr>
          <p:nvPr>
            <p:ph type="title"/>
          </p:nvPr>
        </p:nvSpPr>
        <p:spPr/>
        <p:txBody>
          <a:bodyPr/>
          <a:lstStyle/>
          <a:p>
            <a:r>
              <a:rPr lang="en-US" dirty="0"/>
              <a:t>Key Takeaways</a:t>
            </a:r>
          </a:p>
        </p:txBody>
      </p:sp>
      <p:sp>
        <p:nvSpPr>
          <p:cNvPr id="3" name="Content Placeholder 2">
            <a:extLst>
              <a:ext uri="{FF2B5EF4-FFF2-40B4-BE49-F238E27FC236}">
                <a16:creationId xmlns:a16="http://schemas.microsoft.com/office/drawing/2014/main" id="{4B775E39-2303-522A-6B85-EC1F71665133}"/>
              </a:ext>
            </a:extLst>
          </p:cNvPr>
          <p:cNvSpPr>
            <a:spLocks noGrp="1"/>
          </p:cNvSpPr>
          <p:nvPr>
            <p:ph idx="1"/>
          </p:nvPr>
        </p:nvSpPr>
        <p:spPr>
          <a:xfrm>
            <a:off x="457200" y="982663"/>
            <a:ext cx="8229600" cy="4351338"/>
          </a:xfrm>
        </p:spPr>
        <p:txBody>
          <a:bodyPr vert="horz" lIns="91440" tIns="45720" rIns="91440" bIns="45720" rtlCol="0" anchor="t">
            <a:normAutofit fontScale="92500" lnSpcReduction="20000"/>
          </a:bodyPr>
          <a:lstStyle/>
          <a:p>
            <a:endParaRPr lang="en-US" dirty="0">
              <a:ea typeface="+mn-lt"/>
              <a:cs typeface="+mn-lt"/>
            </a:endParaRPr>
          </a:p>
          <a:p>
            <a:pPr>
              <a:lnSpc>
                <a:spcPct val="110000"/>
              </a:lnSpc>
            </a:pPr>
            <a:r>
              <a:rPr lang="en-US" dirty="0">
                <a:ea typeface="Calibri"/>
                <a:cs typeface="Calibri"/>
              </a:rPr>
              <a:t>"</a:t>
            </a:r>
            <a:r>
              <a:rPr lang="en-US" dirty="0">
                <a:ea typeface="+mn-lt"/>
                <a:cs typeface="+mn-lt"/>
              </a:rPr>
              <a:t>Providing individual training on all of that would take much longer than we have. Having time for special education teachers to meet with teachers prior to the start of each semester would be a good start. The paperwork they send gives some of the information but having time to discuss student needs in person would be better."</a:t>
            </a:r>
          </a:p>
          <a:p>
            <a:pPr>
              <a:lnSpc>
                <a:spcPct val="110000"/>
              </a:lnSpc>
            </a:pPr>
            <a:r>
              <a:rPr lang="en-US" dirty="0">
                <a:ea typeface="Calibri"/>
                <a:cs typeface="Calibri"/>
              </a:rPr>
              <a:t>"</a:t>
            </a:r>
            <a:r>
              <a:rPr lang="en-US" dirty="0">
                <a:ea typeface="+mn-lt"/>
                <a:cs typeface="+mn-lt"/>
              </a:rPr>
              <a:t>There has been limited quality PD offered and more importantly, not enough support in implementing some of the accommodation plans."</a:t>
            </a:r>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270272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1BBCD-E2E2-F82E-4F7F-39F4CB165A18}"/>
              </a:ext>
            </a:extLst>
          </p:cNvPr>
          <p:cNvSpPr>
            <a:spLocks noGrp="1"/>
          </p:cNvSpPr>
          <p:nvPr>
            <p:ph type="title"/>
          </p:nvPr>
        </p:nvSpPr>
        <p:spPr>
          <a:xfrm>
            <a:off x="457200" y="1991533"/>
            <a:ext cx="8229600" cy="1108128"/>
          </a:xfrm>
        </p:spPr>
        <p:txBody>
          <a:bodyPr/>
          <a:lstStyle/>
          <a:p>
            <a:r>
              <a:rPr lang="en-US" dirty="0"/>
              <a:t>Teacher Perceptions / Understanding of Section 504</a:t>
            </a:r>
          </a:p>
        </p:txBody>
      </p:sp>
    </p:spTree>
    <p:extLst>
      <p:ext uri="{BB962C8B-B14F-4D97-AF65-F5344CB8AC3E}">
        <p14:creationId xmlns:p14="http://schemas.microsoft.com/office/powerpoint/2010/main" val="375987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F2BD5-14E7-B8EF-3C09-C7FE8759C632}"/>
              </a:ext>
            </a:extLst>
          </p:cNvPr>
          <p:cNvSpPr>
            <a:spLocks noGrp="1"/>
          </p:cNvSpPr>
          <p:nvPr>
            <p:ph type="title"/>
          </p:nvPr>
        </p:nvSpPr>
        <p:spPr>
          <a:xfrm>
            <a:off x="457200" y="409576"/>
            <a:ext cx="8229600" cy="525462"/>
          </a:xfrm>
        </p:spPr>
        <p:txBody>
          <a:bodyPr/>
          <a:lstStyle/>
          <a:p>
            <a:r>
              <a:rPr lang="en-US" dirty="0"/>
              <a:t>Q7: What is the purpose of a 504 plan? </a:t>
            </a:r>
          </a:p>
        </p:txBody>
      </p:sp>
      <p:graphicFrame>
        <p:nvGraphicFramePr>
          <p:cNvPr id="4" name="Content Placeholder 3">
            <a:extLst>
              <a:ext uri="{FF2B5EF4-FFF2-40B4-BE49-F238E27FC236}">
                <a16:creationId xmlns:a16="http://schemas.microsoft.com/office/drawing/2014/main" id="{C2151E2A-982B-6D03-70E1-8AA2203ED9A4}"/>
              </a:ext>
            </a:extLst>
          </p:cNvPr>
          <p:cNvGraphicFramePr>
            <a:graphicFrameLocks noGrp="1"/>
          </p:cNvGraphicFramePr>
          <p:nvPr>
            <p:ph idx="1"/>
            <p:extLst>
              <p:ext uri="{D42A27DB-BD31-4B8C-83A1-F6EECF244321}">
                <p14:modId xmlns:p14="http://schemas.microsoft.com/office/powerpoint/2010/main" val="1940004589"/>
              </p:ext>
            </p:extLst>
          </p:nvPr>
        </p:nvGraphicFramePr>
        <p:xfrm>
          <a:off x="457200" y="1028700"/>
          <a:ext cx="8229596" cy="4702808"/>
        </p:xfrm>
        <a:graphic>
          <a:graphicData uri="http://schemas.openxmlformats.org/drawingml/2006/table">
            <a:tbl>
              <a:tblPr firstRow="1" bandRow="1">
                <a:tableStyleId>{5C22544A-7EE6-4342-B048-85BDC9FD1C3A}</a:tableStyleId>
              </a:tblPr>
              <a:tblGrid>
                <a:gridCol w="1474470">
                  <a:extLst>
                    <a:ext uri="{9D8B030D-6E8A-4147-A177-3AD203B41FA5}">
                      <a16:colId xmlns:a16="http://schemas.microsoft.com/office/drawing/2014/main" val="1299902861"/>
                    </a:ext>
                  </a:extLst>
                </a:gridCol>
                <a:gridCol w="6755126">
                  <a:extLst>
                    <a:ext uri="{9D8B030D-6E8A-4147-A177-3AD203B41FA5}">
                      <a16:colId xmlns:a16="http://schemas.microsoft.com/office/drawing/2014/main" val="3985828370"/>
                    </a:ext>
                  </a:extLst>
                </a:gridCol>
              </a:tblGrid>
              <a:tr h="400050">
                <a:tc>
                  <a:txBody>
                    <a:bodyPr/>
                    <a:lstStyle/>
                    <a:p>
                      <a:r>
                        <a:rPr lang="en-US" sz="1800" dirty="0"/>
                        <a:t>Responder</a:t>
                      </a:r>
                    </a:p>
                  </a:txBody>
                  <a:tcPr>
                    <a:solidFill>
                      <a:srgbClr val="000E2F"/>
                    </a:solidFill>
                  </a:tcPr>
                </a:tc>
                <a:tc>
                  <a:txBody>
                    <a:bodyPr/>
                    <a:lstStyle/>
                    <a:p>
                      <a:r>
                        <a:rPr lang="en-US" sz="1800" dirty="0"/>
                        <a:t>Response</a:t>
                      </a:r>
                    </a:p>
                  </a:txBody>
                  <a:tcPr>
                    <a:solidFill>
                      <a:srgbClr val="000E2F"/>
                    </a:solidFill>
                  </a:tcPr>
                </a:tc>
                <a:extLst>
                  <a:ext uri="{0D108BD9-81ED-4DB2-BD59-A6C34878D82A}">
                    <a16:rowId xmlns:a16="http://schemas.microsoft.com/office/drawing/2014/main" val="1131385106"/>
                  </a:ext>
                </a:extLst>
              </a:tr>
              <a:tr h="370840">
                <a:tc>
                  <a:txBody>
                    <a:bodyPr/>
                    <a:lstStyle/>
                    <a:p>
                      <a:r>
                        <a:rPr lang="en-US" sz="1800"/>
                        <a:t>Responder 1</a:t>
                      </a:r>
                    </a:p>
                  </a:txBody>
                  <a:tcPr/>
                </a:tc>
                <a:tc>
                  <a:txBody>
                    <a:bodyPr/>
                    <a:lstStyle/>
                    <a:p>
                      <a:pPr lvl="0">
                        <a:buNone/>
                      </a:pPr>
                      <a:r>
                        <a:rPr lang="en-US" sz="1800" b="0" i="0" u="none" strike="noStrike" noProof="0" dirty="0">
                          <a:latin typeface="Calibri"/>
                          <a:ea typeface="Calibri"/>
                          <a:cs typeface="Calibri"/>
                        </a:rPr>
                        <a:t>A plan for a student that may need additional supports than what is typically provided by a classroom teacher. They may not qualify for special education services but their needs could be met with these additional supports in place.</a:t>
                      </a:r>
                      <a:endParaRPr lang="en-US" sz="1800" dirty="0"/>
                    </a:p>
                  </a:txBody>
                  <a:tcPr/>
                </a:tc>
                <a:extLst>
                  <a:ext uri="{0D108BD9-81ED-4DB2-BD59-A6C34878D82A}">
                    <a16:rowId xmlns:a16="http://schemas.microsoft.com/office/drawing/2014/main" val="2937346830"/>
                  </a:ext>
                </a:extLst>
              </a:tr>
              <a:tr h="370840">
                <a:tc>
                  <a:txBody>
                    <a:bodyPr/>
                    <a:lstStyle/>
                    <a:p>
                      <a:r>
                        <a:rPr lang="en-US" sz="1800"/>
                        <a:t>Responder 2</a:t>
                      </a:r>
                    </a:p>
                  </a:txBody>
                  <a:tcPr/>
                </a:tc>
                <a:tc>
                  <a:txBody>
                    <a:bodyPr/>
                    <a:lstStyle/>
                    <a:p>
                      <a:pPr lvl="0">
                        <a:buNone/>
                      </a:pPr>
                      <a:r>
                        <a:rPr lang="en-US" sz="1800" b="0" i="0" u="none" strike="noStrike" noProof="0">
                          <a:latin typeface="Calibri"/>
                          <a:ea typeface="Calibri"/>
                          <a:cs typeface="Calibri"/>
                        </a:rPr>
                        <a:t>To provide accommodations for students who need it based on medical/mental health diagnoses </a:t>
                      </a:r>
                      <a:endParaRPr lang="en-US" sz="1800"/>
                    </a:p>
                  </a:txBody>
                  <a:tcPr/>
                </a:tc>
                <a:extLst>
                  <a:ext uri="{0D108BD9-81ED-4DB2-BD59-A6C34878D82A}">
                    <a16:rowId xmlns:a16="http://schemas.microsoft.com/office/drawing/2014/main" val="3568958120"/>
                  </a:ext>
                </a:extLst>
              </a:tr>
              <a:tr h="370840">
                <a:tc>
                  <a:txBody>
                    <a:bodyPr/>
                    <a:lstStyle/>
                    <a:p>
                      <a:r>
                        <a:rPr lang="en-US" sz="1800"/>
                        <a:t>Responder 3</a:t>
                      </a:r>
                    </a:p>
                  </a:txBody>
                  <a:tcPr/>
                </a:tc>
                <a:tc>
                  <a:txBody>
                    <a:bodyPr/>
                    <a:lstStyle/>
                    <a:p>
                      <a:pPr lvl="0">
                        <a:buNone/>
                      </a:pPr>
                      <a:r>
                        <a:rPr lang="en-US" sz="1800" b="0" i="0" u="none" strike="noStrike" noProof="0" dirty="0">
                          <a:latin typeface="Calibri"/>
                          <a:ea typeface="Calibri"/>
                          <a:cs typeface="Calibri"/>
                        </a:rPr>
                        <a:t>It is a legally binding plan that provides accommodations for students who have physical or mental impairments that limits their ability to achieve academically (they may have difficulty concentrating, may need accommodations for medical needs, or may need supports for how they learn).</a:t>
                      </a:r>
                      <a:endParaRPr lang="en-US" sz="1800" dirty="0"/>
                    </a:p>
                  </a:txBody>
                  <a:tcPr/>
                </a:tc>
                <a:extLst>
                  <a:ext uri="{0D108BD9-81ED-4DB2-BD59-A6C34878D82A}">
                    <a16:rowId xmlns:a16="http://schemas.microsoft.com/office/drawing/2014/main" val="2855715194"/>
                  </a:ext>
                </a:extLst>
              </a:tr>
              <a:tr h="370839">
                <a:tc>
                  <a:txBody>
                    <a:bodyPr/>
                    <a:lstStyle/>
                    <a:p>
                      <a:pPr lvl="0">
                        <a:buNone/>
                      </a:pPr>
                      <a:r>
                        <a:rPr lang="en-US" sz="1800"/>
                        <a:t>Responder 4</a:t>
                      </a:r>
                    </a:p>
                  </a:txBody>
                  <a:tcPr/>
                </a:tc>
                <a:tc>
                  <a:txBody>
                    <a:bodyPr/>
                    <a:lstStyle/>
                    <a:p>
                      <a:pPr lvl="0">
                        <a:buNone/>
                      </a:pPr>
                      <a:r>
                        <a:rPr lang="en-US" sz="1800" b="0" i="0" u="none" strike="noStrike" noProof="0">
                          <a:latin typeface="Calibri"/>
                          <a:ea typeface="Calibri"/>
                          <a:cs typeface="Calibri"/>
                        </a:rPr>
                        <a:t>To provide support for students who are "other health impaired" who don't qualify for Special Education Services.</a:t>
                      </a:r>
                      <a:endParaRPr lang="en-US" sz="1800"/>
                    </a:p>
                  </a:txBody>
                  <a:tcPr/>
                </a:tc>
                <a:extLst>
                  <a:ext uri="{0D108BD9-81ED-4DB2-BD59-A6C34878D82A}">
                    <a16:rowId xmlns:a16="http://schemas.microsoft.com/office/drawing/2014/main" val="437036200"/>
                  </a:ext>
                </a:extLst>
              </a:tr>
              <a:tr h="370838">
                <a:tc>
                  <a:txBody>
                    <a:bodyPr/>
                    <a:lstStyle/>
                    <a:p>
                      <a:pPr lvl="0">
                        <a:buNone/>
                      </a:pPr>
                      <a:r>
                        <a:rPr lang="en-US" sz="1800"/>
                        <a:t>Responder 5</a:t>
                      </a:r>
                    </a:p>
                  </a:txBody>
                  <a:tcPr/>
                </a:tc>
                <a:tc>
                  <a:txBody>
                    <a:bodyPr/>
                    <a:lstStyle/>
                    <a:p>
                      <a:pPr lvl="0">
                        <a:buNone/>
                      </a:pPr>
                      <a:r>
                        <a:rPr lang="en-US" sz="1800" b="0" i="0" u="none" strike="noStrike" noProof="0" dirty="0">
                          <a:latin typeface="Calibri"/>
                          <a:ea typeface="Calibri"/>
                          <a:cs typeface="Calibri"/>
                        </a:rPr>
                        <a:t>To provide accommodations for students with varying needs</a:t>
                      </a:r>
                      <a:endParaRPr lang="en-US" sz="1800" dirty="0"/>
                    </a:p>
                  </a:txBody>
                  <a:tcPr/>
                </a:tc>
                <a:extLst>
                  <a:ext uri="{0D108BD9-81ED-4DB2-BD59-A6C34878D82A}">
                    <a16:rowId xmlns:a16="http://schemas.microsoft.com/office/drawing/2014/main" val="3434565650"/>
                  </a:ext>
                </a:extLst>
              </a:tr>
            </a:tbl>
          </a:graphicData>
        </a:graphic>
      </p:graphicFrame>
    </p:spTree>
    <p:extLst>
      <p:ext uri="{BB962C8B-B14F-4D97-AF65-F5344CB8AC3E}">
        <p14:creationId xmlns:p14="http://schemas.microsoft.com/office/powerpoint/2010/main" val="579982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C271-BE92-1440-4140-663828BDB30D}"/>
              </a:ext>
            </a:extLst>
          </p:cNvPr>
          <p:cNvSpPr>
            <a:spLocks noGrp="1"/>
          </p:cNvSpPr>
          <p:nvPr>
            <p:ph type="title"/>
          </p:nvPr>
        </p:nvSpPr>
        <p:spPr>
          <a:xfrm>
            <a:off x="457200" y="400051"/>
            <a:ext cx="8229600" cy="525462"/>
          </a:xfrm>
        </p:spPr>
        <p:txBody>
          <a:bodyPr/>
          <a:lstStyle/>
          <a:p>
            <a:r>
              <a:rPr lang="en-US" dirty="0"/>
              <a:t>Q8: In your opinion, what should qualify a student for a 504 Plan? </a:t>
            </a:r>
          </a:p>
        </p:txBody>
      </p:sp>
      <p:graphicFrame>
        <p:nvGraphicFramePr>
          <p:cNvPr id="4" name="Content Placeholder 3">
            <a:extLst>
              <a:ext uri="{FF2B5EF4-FFF2-40B4-BE49-F238E27FC236}">
                <a16:creationId xmlns:a16="http://schemas.microsoft.com/office/drawing/2014/main" id="{73453E08-27FF-31E0-88A7-2F544CA17494}"/>
              </a:ext>
            </a:extLst>
          </p:cNvPr>
          <p:cNvGraphicFramePr>
            <a:graphicFrameLocks noGrp="1"/>
          </p:cNvGraphicFramePr>
          <p:nvPr>
            <p:ph idx="1"/>
            <p:extLst>
              <p:ext uri="{D42A27DB-BD31-4B8C-83A1-F6EECF244321}">
                <p14:modId xmlns:p14="http://schemas.microsoft.com/office/powerpoint/2010/main" val="62834393"/>
              </p:ext>
            </p:extLst>
          </p:nvPr>
        </p:nvGraphicFramePr>
        <p:xfrm>
          <a:off x="247973" y="1524001"/>
          <a:ext cx="8694549" cy="4039891"/>
        </p:xfrm>
        <a:graphic>
          <a:graphicData uri="http://schemas.openxmlformats.org/drawingml/2006/table">
            <a:tbl>
              <a:tblPr firstRow="1" bandRow="1">
                <a:tableStyleId>{5C22544A-7EE6-4342-B048-85BDC9FD1C3A}</a:tableStyleId>
              </a:tblPr>
              <a:tblGrid>
                <a:gridCol w="2267787">
                  <a:extLst>
                    <a:ext uri="{9D8B030D-6E8A-4147-A177-3AD203B41FA5}">
                      <a16:colId xmlns:a16="http://schemas.microsoft.com/office/drawing/2014/main" val="2072415710"/>
                    </a:ext>
                  </a:extLst>
                </a:gridCol>
                <a:gridCol w="6426762">
                  <a:extLst>
                    <a:ext uri="{9D8B030D-6E8A-4147-A177-3AD203B41FA5}">
                      <a16:colId xmlns:a16="http://schemas.microsoft.com/office/drawing/2014/main" val="2225877631"/>
                    </a:ext>
                  </a:extLst>
                </a:gridCol>
              </a:tblGrid>
              <a:tr h="375734">
                <a:tc>
                  <a:txBody>
                    <a:bodyPr/>
                    <a:lstStyle/>
                    <a:p>
                      <a:pPr lvl="0">
                        <a:buNone/>
                      </a:pPr>
                      <a:r>
                        <a:rPr lang="en-US" sz="1800" dirty="0"/>
                        <a:t>Responder</a:t>
                      </a:r>
                    </a:p>
                  </a:txBody>
                  <a:tcPr>
                    <a:solidFill>
                      <a:srgbClr val="000E2F"/>
                    </a:solidFill>
                  </a:tcPr>
                </a:tc>
                <a:tc>
                  <a:txBody>
                    <a:bodyPr/>
                    <a:lstStyle/>
                    <a:p>
                      <a:pPr marL="0" lvl="0" indent="0" algn="l">
                        <a:lnSpc>
                          <a:spcPct val="100000"/>
                        </a:lnSpc>
                        <a:buNone/>
                      </a:pPr>
                      <a:r>
                        <a:rPr lang="en-US" sz="1800" b="1" i="0" u="none" strike="noStrike" baseline="0" noProof="0" dirty="0">
                          <a:solidFill>
                            <a:srgbClr val="FFFFFF"/>
                          </a:solidFill>
                          <a:latin typeface="Calibri"/>
                          <a:ea typeface="Calibri"/>
                          <a:cs typeface="Calibri"/>
                        </a:rPr>
                        <a:t>Response</a:t>
                      </a:r>
                    </a:p>
                  </a:txBody>
                  <a:tcPr>
                    <a:solidFill>
                      <a:srgbClr val="000E2F"/>
                    </a:solidFill>
                  </a:tcPr>
                </a:tc>
                <a:extLst>
                  <a:ext uri="{0D108BD9-81ED-4DB2-BD59-A6C34878D82A}">
                    <a16:rowId xmlns:a16="http://schemas.microsoft.com/office/drawing/2014/main" val="3027060275"/>
                  </a:ext>
                </a:extLst>
              </a:tr>
              <a:tr h="648993">
                <a:tc>
                  <a:txBody>
                    <a:bodyPr/>
                    <a:lstStyle/>
                    <a:p>
                      <a:r>
                        <a:rPr lang="en-US" sz="1800" dirty="0"/>
                        <a:t>Response 1</a:t>
                      </a:r>
                    </a:p>
                  </a:txBody>
                  <a:tcPr/>
                </a:tc>
                <a:tc>
                  <a:txBody>
                    <a:bodyPr/>
                    <a:lstStyle/>
                    <a:p>
                      <a:pPr marL="0" lvl="0" indent="0" algn="l">
                        <a:lnSpc>
                          <a:spcPct val="100000"/>
                        </a:lnSpc>
                        <a:buNone/>
                      </a:pPr>
                      <a:r>
                        <a:rPr lang="en-US" sz="1800" b="0" i="0" u="none" strike="noStrike" baseline="0" noProof="0">
                          <a:solidFill>
                            <a:schemeClr val="tx1"/>
                          </a:solidFill>
                          <a:latin typeface="Calibri"/>
                          <a:ea typeface="Calibri"/>
                          <a:cs typeface="Calibri"/>
                        </a:rPr>
                        <a:t>Physical impairments (vision, hearing, mobility), attention deficit disorders, executive functioning issues/challenges.</a:t>
                      </a:r>
                      <a:endParaRPr lang="en-US" sz="1800" b="0">
                        <a:solidFill>
                          <a:schemeClr val="tx1"/>
                        </a:solidFill>
                      </a:endParaRPr>
                    </a:p>
                  </a:txBody>
                  <a:tcPr/>
                </a:tc>
                <a:extLst>
                  <a:ext uri="{0D108BD9-81ED-4DB2-BD59-A6C34878D82A}">
                    <a16:rowId xmlns:a16="http://schemas.microsoft.com/office/drawing/2014/main" val="2235492791"/>
                  </a:ext>
                </a:extLst>
              </a:tr>
              <a:tr h="648993">
                <a:tc>
                  <a:txBody>
                    <a:bodyPr/>
                    <a:lstStyle/>
                    <a:p>
                      <a:r>
                        <a:rPr lang="en-US" sz="1800" dirty="0"/>
                        <a:t>Response 2</a:t>
                      </a:r>
                    </a:p>
                  </a:txBody>
                  <a:tcPr/>
                </a:tc>
                <a:tc>
                  <a:txBody>
                    <a:bodyPr/>
                    <a:lstStyle/>
                    <a:p>
                      <a:pPr marL="0" lvl="0" indent="0" algn="l">
                        <a:lnSpc>
                          <a:spcPct val="100000"/>
                        </a:lnSpc>
                        <a:buNone/>
                      </a:pPr>
                      <a:r>
                        <a:rPr lang="en-US" sz="1800" b="0" i="0" u="none" strike="noStrike" baseline="0" noProof="0">
                          <a:solidFill>
                            <a:srgbClr val="000000"/>
                          </a:solidFill>
                          <a:latin typeface="Calibri"/>
                          <a:ea typeface="Calibri"/>
                          <a:cs typeface="Calibri"/>
                        </a:rPr>
                        <a:t>A health issue that would affect a students ability to come to school and learn. </a:t>
                      </a:r>
                      <a:endParaRPr lang="en-US" sz="1800"/>
                    </a:p>
                  </a:txBody>
                  <a:tcPr/>
                </a:tc>
                <a:extLst>
                  <a:ext uri="{0D108BD9-81ED-4DB2-BD59-A6C34878D82A}">
                    <a16:rowId xmlns:a16="http://schemas.microsoft.com/office/drawing/2014/main" val="567939524"/>
                  </a:ext>
                </a:extLst>
              </a:tr>
              <a:tr h="648993">
                <a:tc>
                  <a:txBody>
                    <a:bodyPr/>
                    <a:lstStyle/>
                    <a:p>
                      <a:r>
                        <a:rPr lang="en-US" sz="1800"/>
                        <a:t>Response 3</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Medical issues that require frequent breaks or monitoring by the nurses.</a:t>
                      </a:r>
                      <a:endParaRPr lang="en-US" sz="1800" dirty="0"/>
                    </a:p>
                  </a:txBody>
                  <a:tcPr/>
                </a:tc>
                <a:extLst>
                  <a:ext uri="{0D108BD9-81ED-4DB2-BD59-A6C34878D82A}">
                    <a16:rowId xmlns:a16="http://schemas.microsoft.com/office/drawing/2014/main" val="1770899925"/>
                  </a:ext>
                </a:extLst>
              </a:tr>
              <a:tr h="648993">
                <a:tc>
                  <a:txBody>
                    <a:bodyPr/>
                    <a:lstStyle/>
                    <a:p>
                      <a:r>
                        <a:rPr lang="en-US" sz="1800"/>
                        <a:t>Response 4</a:t>
                      </a:r>
                    </a:p>
                  </a:txBody>
                  <a:tcPr/>
                </a:tc>
                <a:tc>
                  <a:txBody>
                    <a:bodyPr/>
                    <a:lstStyle/>
                    <a:p>
                      <a:pPr marL="0" lvl="0" indent="0" algn="l">
                        <a:lnSpc>
                          <a:spcPct val="100000"/>
                        </a:lnSpc>
                        <a:buNone/>
                      </a:pPr>
                      <a:r>
                        <a:rPr lang="en-US" sz="1800" b="0" i="0" u="none" strike="noStrike" baseline="0" noProof="0">
                          <a:solidFill>
                            <a:srgbClr val="000000"/>
                          </a:solidFill>
                          <a:latin typeface="Calibri"/>
                          <a:ea typeface="Calibri"/>
                          <a:cs typeface="Calibri"/>
                        </a:rPr>
                        <a:t>Any student who's educational needs are not being met as a result of their physical or mental impairment.</a:t>
                      </a:r>
                      <a:endParaRPr lang="en-US" sz="1800"/>
                    </a:p>
                  </a:txBody>
                  <a:tcPr/>
                </a:tc>
                <a:extLst>
                  <a:ext uri="{0D108BD9-81ED-4DB2-BD59-A6C34878D82A}">
                    <a16:rowId xmlns:a16="http://schemas.microsoft.com/office/drawing/2014/main" val="1544576230"/>
                  </a:ext>
                </a:extLst>
              </a:tr>
              <a:tr h="375734">
                <a:tc>
                  <a:txBody>
                    <a:bodyPr/>
                    <a:lstStyle/>
                    <a:p>
                      <a:r>
                        <a:rPr lang="en-US" sz="1800"/>
                        <a:t>Response 5</a:t>
                      </a:r>
                    </a:p>
                  </a:txBody>
                  <a:tcPr/>
                </a:tc>
                <a:tc>
                  <a:txBody>
                    <a:bodyPr/>
                    <a:lstStyle/>
                    <a:p>
                      <a:pPr marL="0" lvl="0" indent="0" algn="l">
                        <a:lnSpc>
                          <a:spcPct val="100000"/>
                        </a:lnSpc>
                        <a:buNone/>
                      </a:pPr>
                      <a:r>
                        <a:rPr lang="en-US" sz="1800" b="0" i="0" u="none" strike="noStrike" baseline="0" noProof="0">
                          <a:solidFill>
                            <a:srgbClr val="000000"/>
                          </a:solidFill>
                          <a:latin typeface="Calibri"/>
                          <a:ea typeface="Calibri"/>
                          <a:cs typeface="Calibri"/>
                        </a:rPr>
                        <a:t>Medical/Mental Health issues.</a:t>
                      </a:r>
                      <a:endParaRPr lang="en-US" sz="1800"/>
                    </a:p>
                  </a:txBody>
                  <a:tcPr/>
                </a:tc>
                <a:extLst>
                  <a:ext uri="{0D108BD9-81ED-4DB2-BD59-A6C34878D82A}">
                    <a16:rowId xmlns:a16="http://schemas.microsoft.com/office/drawing/2014/main" val="2644104573"/>
                  </a:ext>
                </a:extLst>
              </a:tr>
              <a:tr h="692451">
                <a:tc>
                  <a:txBody>
                    <a:bodyPr/>
                    <a:lstStyle/>
                    <a:p>
                      <a:r>
                        <a:rPr lang="en-US" sz="1800"/>
                        <a:t>Response 6</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any student with a condition that inhibits them from learning with only tier 1 instruction.</a:t>
                      </a:r>
                      <a:endParaRPr lang="en-US" sz="1800" dirty="0"/>
                    </a:p>
                  </a:txBody>
                  <a:tcPr/>
                </a:tc>
                <a:extLst>
                  <a:ext uri="{0D108BD9-81ED-4DB2-BD59-A6C34878D82A}">
                    <a16:rowId xmlns:a16="http://schemas.microsoft.com/office/drawing/2014/main" val="2999264091"/>
                  </a:ext>
                </a:extLst>
              </a:tr>
            </a:tbl>
          </a:graphicData>
        </a:graphic>
      </p:graphicFrame>
    </p:spTree>
    <p:extLst>
      <p:ext uri="{BB962C8B-B14F-4D97-AF65-F5344CB8AC3E}">
        <p14:creationId xmlns:p14="http://schemas.microsoft.com/office/powerpoint/2010/main" val="3450001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DCDC4-1F2E-8C04-F583-006C6FEC9211}"/>
              </a:ext>
            </a:extLst>
          </p:cNvPr>
          <p:cNvSpPr>
            <a:spLocks noGrp="1"/>
          </p:cNvSpPr>
          <p:nvPr>
            <p:ph type="title"/>
          </p:nvPr>
        </p:nvSpPr>
        <p:spPr>
          <a:xfrm>
            <a:off x="457200" y="314325"/>
            <a:ext cx="8229600" cy="525462"/>
          </a:xfrm>
        </p:spPr>
        <p:txBody>
          <a:bodyPr/>
          <a:lstStyle/>
          <a:p>
            <a:r>
              <a:rPr lang="en-US" dirty="0"/>
              <a:t>Q14: In your opinion, how effective are 504 plans in supporting students to access the general education curriculum? </a:t>
            </a:r>
          </a:p>
        </p:txBody>
      </p:sp>
      <p:pic>
        <p:nvPicPr>
          <p:cNvPr id="4" name="Content Placeholder 3" descr="Graphic or respondent opinion on question asking how effective 504 plans are in supporting studnets to access the general education program. 1 says not effective at all, 3 say slightly effective, 2 say effective.">
            <a:extLst>
              <a:ext uri="{FF2B5EF4-FFF2-40B4-BE49-F238E27FC236}">
                <a16:creationId xmlns:a16="http://schemas.microsoft.com/office/drawing/2014/main" id="{54379349-0081-0477-B11C-5A7E25345804}"/>
              </a:ext>
            </a:extLst>
          </p:cNvPr>
          <p:cNvPicPr>
            <a:picLocks noGrp="1" noChangeAspect="1"/>
          </p:cNvPicPr>
          <p:nvPr>
            <p:ph idx="1"/>
          </p:nvPr>
        </p:nvPicPr>
        <p:blipFill>
          <a:blip r:embed="rId3"/>
          <a:srcRect t="4415"/>
          <a:stretch>
            <a:fillRect/>
          </a:stretch>
        </p:blipFill>
        <p:spPr>
          <a:xfrm>
            <a:off x="0" y="1778431"/>
            <a:ext cx="9161307" cy="3301138"/>
          </a:xfrm>
          <a:prstGeom prst="rect">
            <a:avLst/>
          </a:prstGeom>
        </p:spPr>
      </p:pic>
    </p:spTree>
    <p:extLst>
      <p:ext uri="{BB962C8B-B14F-4D97-AF65-F5344CB8AC3E}">
        <p14:creationId xmlns:p14="http://schemas.microsoft.com/office/powerpoint/2010/main" val="2911870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7E071F-835B-4876-4A16-A50C6DD00265}"/>
              </a:ext>
            </a:extLst>
          </p:cNvPr>
          <p:cNvSpPr>
            <a:spLocks noGrp="1"/>
          </p:cNvSpPr>
          <p:nvPr>
            <p:ph type="title"/>
          </p:nvPr>
        </p:nvSpPr>
        <p:spPr>
          <a:xfrm>
            <a:off x="228600" y="304800"/>
            <a:ext cx="8686800" cy="533400"/>
          </a:xfrm>
        </p:spPr>
        <p:txBody>
          <a:bodyPr/>
          <a:lstStyle/>
          <a:p>
            <a:pPr algn="ctr"/>
            <a:r>
              <a:rPr lang="en-US" dirty="0">
                <a:latin typeface="+mj-lt"/>
                <a:cs typeface="Calibri Light"/>
              </a:rPr>
              <a:t>Background</a:t>
            </a:r>
            <a:endParaRPr lang="en-US" sz="3600" dirty="0">
              <a:latin typeface="+mj-lt"/>
            </a:endParaRPr>
          </a:p>
        </p:txBody>
      </p:sp>
      <p:sp>
        <p:nvSpPr>
          <p:cNvPr id="7" name="Content Placeholder 2">
            <a:extLst>
              <a:ext uri="{FF2B5EF4-FFF2-40B4-BE49-F238E27FC236}">
                <a16:creationId xmlns:a16="http://schemas.microsoft.com/office/drawing/2014/main" id="{7D9D389C-4BFA-531A-900E-32805591BD75}"/>
              </a:ext>
            </a:extLst>
          </p:cNvPr>
          <p:cNvSpPr txBox="1">
            <a:spLocks/>
          </p:cNvSpPr>
          <p:nvPr/>
        </p:nvSpPr>
        <p:spPr>
          <a:xfrm>
            <a:off x="457200" y="1066211"/>
            <a:ext cx="8229600" cy="465158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Calibri" panose="020F0502020204030204" pitchFamily="34" charset="0"/>
              <a:buChar char="–"/>
              <a:defRPr sz="3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ea typeface="+mn-lt"/>
                <a:cs typeface="+mn-lt"/>
              </a:rPr>
              <a:t>"Students who do not qualify for special education under the IDEA but are determined disabled under Section 504 of the Rehabilitation Act of 1973 are eligible for accommodations that may include AT devices and/or services. Note that Section 504 uses the term “handicapped” while the IDEA uses the term “disability.” The definition of disability under Section 504 is different from the definition of disability under IDEA. Under Section 504, an “individual with handicaps” is defined as a person who</a:t>
            </a:r>
            <a:r>
              <a:rPr lang="en-US" sz="2200" dirty="0">
                <a:ea typeface="+mn-lt"/>
                <a:cs typeface="+mn-lt"/>
              </a:rPr>
              <a:t> “(</a:t>
            </a:r>
            <a:r>
              <a:rPr lang="en-US" sz="2200" dirty="0" err="1">
                <a:ea typeface="+mn-lt"/>
                <a:cs typeface="+mn-lt"/>
              </a:rPr>
              <a:t>i</a:t>
            </a:r>
            <a:r>
              <a:rPr lang="en-US" sz="2200" dirty="0">
                <a:ea typeface="+mn-lt"/>
                <a:cs typeface="+mn-lt"/>
              </a:rPr>
              <a:t>) </a:t>
            </a:r>
            <a:r>
              <a:rPr lang="en-US" sz="2200" b="1" dirty="0">
                <a:ea typeface="+mn-lt"/>
                <a:cs typeface="+mn-lt"/>
              </a:rPr>
              <a:t>has a physical or mental impairment which substantially limits one or more major life activities,</a:t>
            </a:r>
            <a:r>
              <a:rPr lang="en-US" sz="2200" dirty="0">
                <a:ea typeface="+mn-lt"/>
                <a:cs typeface="+mn-lt"/>
              </a:rPr>
              <a:t> </a:t>
            </a:r>
            <a:r>
              <a:rPr lang="en-US" sz="2000" dirty="0">
                <a:ea typeface="+mn-lt"/>
                <a:cs typeface="+mn-lt"/>
              </a:rPr>
              <a:t>(ii) has a record of such an impairment, or (iii) is regarded as having such an impairment.” Major life activities include walking, sleeping, seeing, hearing,</a:t>
            </a:r>
            <a:r>
              <a:rPr lang="en-US" sz="2200" dirty="0">
                <a:ea typeface="+mn-lt"/>
                <a:cs typeface="+mn-lt"/>
              </a:rPr>
              <a:t> </a:t>
            </a:r>
            <a:r>
              <a:rPr lang="en-US" sz="2200" b="1" dirty="0">
                <a:ea typeface="+mn-lt"/>
                <a:cs typeface="+mn-lt"/>
              </a:rPr>
              <a:t>learning,</a:t>
            </a:r>
            <a:r>
              <a:rPr lang="en-US" sz="2000" b="1" dirty="0">
                <a:ea typeface="+mn-lt"/>
                <a:cs typeface="+mn-lt"/>
              </a:rPr>
              <a:t> </a:t>
            </a:r>
            <a:r>
              <a:rPr lang="en-US" sz="2000" dirty="0">
                <a:ea typeface="+mn-lt"/>
                <a:cs typeface="+mn-lt"/>
              </a:rPr>
              <a:t>caring for oneself, performing manual tasks, speaking, breathing, and working (29 U.S.C. §706[8][B]). This means that the definition of individuals with handicaps under Section 504 is broader than the definition of children with disabilities under the IDEA."</a:t>
            </a:r>
            <a:endParaRPr lang="en-US" sz="2000" dirty="0">
              <a:cs typeface="Calibri"/>
            </a:endParaRPr>
          </a:p>
        </p:txBody>
      </p:sp>
    </p:spTree>
    <p:custDataLst>
      <p:tags r:id="rId1"/>
    </p:custDataLst>
    <p:extLst>
      <p:ext uri="{BB962C8B-B14F-4D97-AF65-F5344CB8AC3E}">
        <p14:creationId xmlns:p14="http://schemas.microsoft.com/office/powerpoint/2010/main" val="2974761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3D687-9248-2EBE-AC53-1B6CA889D178}"/>
              </a:ext>
            </a:extLst>
          </p:cNvPr>
          <p:cNvSpPr>
            <a:spLocks noGrp="1"/>
          </p:cNvSpPr>
          <p:nvPr>
            <p:ph type="title"/>
          </p:nvPr>
        </p:nvSpPr>
        <p:spPr/>
        <p:txBody>
          <a:bodyPr/>
          <a:lstStyle/>
          <a:p>
            <a:r>
              <a:rPr lang="en-US" dirty="0"/>
              <a:t>Challenges with 504</a:t>
            </a:r>
          </a:p>
        </p:txBody>
      </p:sp>
      <p:sp>
        <p:nvSpPr>
          <p:cNvPr id="3" name="Content Placeholder 2">
            <a:extLst>
              <a:ext uri="{FF2B5EF4-FFF2-40B4-BE49-F238E27FC236}">
                <a16:creationId xmlns:a16="http://schemas.microsoft.com/office/drawing/2014/main" id="{7FC17174-2085-486B-C764-84D3781E8C5F}"/>
              </a:ext>
            </a:extLst>
          </p:cNvPr>
          <p:cNvSpPr>
            <a:spLocks noGrp="1"/>
          </p:cNvSpPr>
          <p:nvPr>
            <p:ph idx="1"/>
          </p:nvPr>
        </p:nvSpPr>
        <p:spPr>
          <a:xfrm>
            <a:off x="604434" y="1253331"/>
            <a:ext cx="8229600" cy="4351338"/>
          </a:xfrm>
        </p:spPr>
        <p:txBody>
          <a:bodyPr/>
          <a:lstStyle/>
          <a:p>
            <a:r>
              <a:rPr lang="en-US" dirty="0"/>
              <a:t>4 of the 6 respondents reported experiencing challenges with implementing 504 plans</a:t>
            </a:r>
          </a:p>
        </p:txBody>
      </p:sp>
      <p:pic>
        <p:nvPicPr>
          <p:cNvPr id="4" name="Picture 3" descr="Graphic indicating that 4 of 6 respondents reported experiencing challenges with implementing 504 plans. Lack of support is the highest marker on the graphic.">
            <a:extLst>
              <a:ext uri="{FF2B5EF4-FFF2-40B4-BE49-F238E27FC236}">
                <a16:creationId xmlns:a16="http://schemas.microsoft.com/office/drawing/2014/main" id="{83F62367-FF72-D63B-8CBA-1A16F3DEC578}"/>
              </a:ext>
            </a:extLst>
          </p:cNvPr>
          <p:cNvPicPr>
            <a:picLocks noChangeAspect="1"/>
          </p:cNvPicPr>
          <p:nvPr/>
        </p:nvPicPr>
        <p:blipFill>
          <a:blip r:embed="rId2"/>
          <a:srcRect r="1240"/>
          <a:stretch>
            <a:fillRect/>
          </a:stretch>
        </p:blipFill>
        <p:spPr>
          <a:xfrm>
            <a:off x="7556" y="2377119"/>
            <a:ext cx="9098344" cy="3438405"/>
          </a:xfrm>
          <a:prstGeom prst="rect">
            <a:avLst/>
          </a:prstGeom>
        </p:spPr>
      </p:pic>
    </p:spTree>
    <p:extLst>
      <p:ext uri="{BB962C8B-B14F-4D97-AF65-F5344CB8AC3E}">
        <p14:creationId xmlns:p14="http://schemas.microsoft.com/office/powerpoint/2010/main" val="1420466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71D92-69FD-1FB8-8A34-7765A24C5D84}"/>
              </a:ext>
            </a:extLst>
          </p:cNvPr>
          <p:cNvSpPr>
            <a:spLocks noGrp="1"/>
          </p:cNvSpPr>
          <p:nvPr>
            <p:ph type="title"/>
          </p:nvPr>
        </p:nvSpPr>
        <p:spPr>
          <a:xfrm>
            <a:off x="457200" y="241646"/>
            <a:ext cx="8229600" cy="686972"/>
          </a:xfrm>
        </p:spPr>
        <p:txBody>
          <a:bodyPr/>
          <a:lstStyle/>
          <a:p>
            <a:r>
              <a:rPr lang="en-US" dirty="0">
                <a:latin typeface="Calibri Light"/>
                <a:ea typeface="Calibri Light"/>
                <a:cs typeface="Calibri Light"/>
              </a:rPr>
              <a:t>Q18: Is there anything else you would</a:t>
            </a:r>
            <a:br>
              <a:rPr lang="en-US" dirty="0">
                <a:latin typeface="Calibri Light"/>
                <a:ea typeface="Calibri Light"/>
                <a:cs typeface="Calibri Light"/>
              </a:rPr>
            </a:br>
            <a:r>
              <a:rPr lang="en-US" dirty="0">
                <a:latin typeface="Calibri Light"/>
                <a:ea typeface="Calibri Light"/>
                <a:cs typeface="Calibri Light"/>
              </a:rPr>
              <a:t>like to share about your experiences</a:t>
            </a:r>
            <a:br>
              <a:rPr lang="en-US" dirty="0">
                <a:latin typeface="Calibri Light"/>
                <a:ea typeface="Calibri Light"/>
                <a:cs typeface="Calibri Light"/>
              </a:rPr>
            </a:br>
            <a:r>
              <a:rPr lang="en-US" dirty="0">
                <a:latin typeface="Calibri Light"/>
                <a:ea typeface="Calibri Light"/>
                <a:cs typeface="Calibri Light"/>
              </a:rPr>
              <a:t>with 504 plans?</a:t>
            </a:r>
            <a:endParaRPr lang="en-US" dirty="0">
              <a:ea typeface="Calibri Light"/>
            </a:endParaRPr>
          </a:p>
        </p:txBody>
      </p:sp>
      <p:graphicFrame>
        <p:nvGraphicFramePr>
          <p:cNvPr id="4" name="Content Placeholder 3">
            <a:extLst>
              <a:ext uri="{FF2B5EF4-FFF2-40B4-BE49-F238E27FC236}">
                <a16:creationId xmlns:a16="http://schemas.microsoft.com/office/drawing/2014/main" id="{3743B218-E389-8199-5430-ED84638A0E9D}"/>
              </a:ext>
            </a:extLst>
          </p:cNvPr>
          <p:cNvGraphicFramePr>
            <a:graphicFrameLocks noGrp="1"/>
          </p:cNvGraphicFramePr>
          <p:nvPr>
            <p:ph idx="1"/>
            <p:extLst>
              <p:ext uri="{D42A27DB-BD31-4B8C-83A1-F6EECF244321}">
                <p14:modId xmlns:p14="http://schemas.microsoft.com/office/powerpoint/2010/main" val="927406596"/>
              </p:ext>
            </p:extLst>
          </p:nvPr>
        </p:nvGraphicFramePr>
        <p:xfrm>
          <a:off x="154057" y="1965904"/>
          <a:ext cx="8532744" cy="3749040"/>
        </p:xfrm>
        <a:graphic>
          <a:graphicData uri="http://schemas.openxmlformats.org/drawingml/2006/table">
            <a:tbl>
              <a:tblPr firstRow="1" bandRow="1">
                <a:tableStyleId>{5C22544A-7EE6-4342-B048-85BDC9FD1C3A}</a:tableStyleId>
              </a:tblPr>
              <a:tblGrid>
                <a:gridCol w="1251833">
                  <a:extLst>
                    <a:ext uri="{9D8B030D-6E8A-4147-A177-3AD203B41FA5}">
                      <a16:colId xmlns:a16="http://schemas.microsoft.com/office/drawing/2014/main" val="786714825"/>
                    </a:ext>
                  </a:extLst>
                </a:gridCol>
                <a:gridCol w="7280911">
                  <a:extLst>
                    <a:ext uri="{9D8B030D-6E8A-4147-A177-3AD203B41FA5}">
                      <a16:colId xmlns:a16="http://schemas.microsoft.com/office/drawing/2014/main" val="100569257"/>
                    </a:ext>
                  </a:extLst>
                </a:gridCol>
              </a:tblGrid>
              <a:tr h="0">
                <a:tc>
                  <a:txBody>
                    <a:bodyPr/>
                    <a:lstStyle/>
                    <a:p>
                      <a:r>
                        <a:rPr lang="en-US" sz="1800" dirty="0"/>
                        <a:t>Responder</a:t>
                      </a:r>
                    </a:p>
                  </a:txBody>
                  <a:tcPr>
                    <a:solidFill>
                      <a:srgbClr val="000E2F"/>
                    </a:solidFill>
                  </a:tcPr>
                </a:tc>
                <a:tc>
                  <a:txBody>
                    <a:bodyPr/>
                    <a:lstStyle/>
                    <a:p>
                      <a:r>
                        <a:rPr lang="en-US" sz="1800" dirty="0"/>
                        <a:t>Response</a:t>
                      </a:r>
                    </a:p>
                  </a:txBody>
                  <a:tcPr>
                    <a:solidFill>
                      <a:srgbClr val="000E2F"/>
                    </a:solidFill>
                  </a:tcPr>
                </a:tc>
                <a:extLst>
                  <a:ext uri="{0D108BD9-81ED-4DB2-BD59-A6C34878D82A}">
                    <a16:rowId xmlns:a16="http://schemas.microsoft.com/office/drawing/2014/main" val="828629071"/>
                  </a:ext>
                </a:extLst>
              </a:tr>
              <a:tr h="354264">
                <a:tc>
                  <a:txBody>
                    <a:bodyPr/>
                    <a:lstStyle/>
                    <a:p>
                      <a:r>
                        <a:rPr lang="en-US" sz="1800" dirty="0"/>
                        <a:t>1</a:t>
                      </a:r>
                    </a:p>
                  </a:txBody>
                  <a:tcPr/>
                </a:tc>
                <a:tc>
                  <a:txBody>
                    <a:bodyPr/>
                    <a:lstStyle/>
                    <a:p>
                      <a:pPr marL="0" lvl="0" indent="0" algn="l">
                        <a:lnSpc>
                          <a:spcPct val="100000"/>
                        </a:lnSpc>
                        <a:buNone/>
                      </a:pPr>
                      <a:r>
                        <a:rPr lang="en-US" sz="1800" b="0" i="0" u="none" strike="noStrike" baseline="0" noProof="0">
                          <a:solidFill>
                            <a:srgbClr val="000000"/>
                          </a:solidFill>
                          <a:latin typeface="Calibri"/>
                          <a:ea typeface="Calibri"/>
                          <a:cs typeface="Calibri"/>
                        </a:rPr>
                        <a:t>No thank you.</a:t>
                      </a:r>
                      <a:endParaRPr lang="en-US" sz="1800"/>
                    </a:p>
                  </a:txBody>
                  <a:tcPr/>
                </a:tc>
                <a:extLst>
                  <a:ext uri="{0D108BD9-81ED-4DB2-BD59-A6C34878D82A}">
                    <a16:rowId xmlns:a16="http://schemas.microsoft.com/office/drawing/2014/main" val="2570034140"/>
                  </a:ext>
                </a:extLst>
              </a:tr>
              <a:tr h="957768">
                <a:tc>
                  <a:txBody>
                    <a:bodyPr/>
                    <a:lstStyle/>
                    <a:p>
                      <a:r>
                        <a:rPr lang="en-US" sz="1800" dirty="0"/>
                        <a:t>2</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There are many students who take advantage of their plans and use it as a crutch in learning. Many students use the alternative setting for tests as an excuse to leave the room and take the class in a support room that may not be the best place for them because they need the support of the classroom teacher to take the assessment. Many times, the students use this as an opportunity to cheat on assessments.</a:t>
                      </a:r>
                      <a:endParaRPr lang="en-US" sz="1800" dirty="0"/>
                    </a:p>
                  </a:txBody>
                  <a:tcPr/>
                </a:tc>
                <a:extLst>
                  <a:ext uri="{0D108BD9-81ED-4DB2-BD59-A6C34878D82A}">
                    <a16:rowId xmlns:a16="http://schemas.microsoft.com/office/drawing/2014/main" val="3777598508"/>
                  </a:ext>
                </a:extLst>
              </a:tr>
              <a:tr h="354264">
                <a:tc>
                  <a:txBody>
                    <a:bodyPr/>
                    <a:lstStyle/>
                    <a:p>
                      <a:r>
                        <a:rPr lang="en-US" sz="1800" dirty="0"/>
                        <a:t>3</a:t>
                      </a:r>
                    </a:p>
                  </a:txBody>
                  <a:tcPr/>
                </a:tc>
                <a:tc>
                  <a:txBody>
                    <a:bodyPr/>
                    <a:lstStyle/>
                    <a:p>
                      <a:pPr marL="0" lvl="0" indent="0" algn="l">
                        <a:lnSpc>
                          <a:spcPct val="100000"/>
                        </a:lnSpc>
                        <a:buNone/>
                      </a:pPr>
                      <a:r>
                        <a:rPr lang="en-US" sz="1800" b="0" i="0" u="none" strike="noStrike" baseline="0" noProof="0">
                          <a:solidFill>
                            <a:srgbClr val="000000"/>
                          </a:solidFill>
                          <a:latin typeface="Calibri"/>
                          <a:ea typeface="Calibri"/>
                          <a:cs typeface="Calibri"/>
                        </a:rPr>
                        <a:t>504's are a very convoluted area that are not closely monitored or regulated.</a:t>
                      </a:r>
                      <a:endParaRPr lang="en-US" sz="1800"/>
                    </a:p>
                  </a:txBody>
                  <a:tcPr/>
                </a:tc>
                <a:extLst>
                  <a:ext uri="{0D108BD9-81ED-4DB2-BD59-A6C34878D82A}">
                    <a16:rowId xmlns:a16="http://schemas.microsoft.com/office/drawing/2014/main" val="473989089"/>
                  </a:ext>
                </a:extLst>
              </a:tr>
              <a:tr h="337801">
                <a:tc>
                  <a:txBody>
                    <a:bodyPr/>
                    <a:lstStyle/>
                    <a:p>
                      <a:r>
                        <a:rPr lang="en-US" sz="1800" dirty="0"/>
                        <a:t>4</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Many times, I feel like the 504 plans are created without considering what the student actual needs. </a:t>
                      </a:r>
                      <a:endParaRPr lang="en-US" sz="1800" dirty="0"/>
                    </a:p>
                  </a:txBody>
                  <a:tcPr/>
                </a:tc>
                <a:extLst>
                  <a:ext uri="{0D108BD9-81ED-4DB2-BD59-A6C34878D82A}">
                    <a16:rowId xmlns:a16="http://schemas.microsoft.com/office/drawing/2014/main" val="172533203"/>
                  </a:ext>
                </a:extLst>
              </a:tr>
            </a:tbl>
          </a:graphicData>
        </a:graphic>
      </p:graphicFrame>
    </p:spTree>
    <p:extLst>
      <p:ext uri="{BB962C8B-B14F-4D97-AF65-F5344CB8AC3E}">
        <p14:creationId xmlns:p14="http://schemas.microsoft.com/office/powerpoint/2010/main" val="2044848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06C0-B43B-4B28-7A6A-B2035EA7B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CE95F-DB78-78AC-8512-A04E0450A3C4}"/>
              </a:ext>
            </a:extLst>
          </p:cNvPr>
          <p:cNvSpPr>
            <a:spLocks noGrp="1"/>
          </p:cNvSpPr>
          <p:nvPr>
            <p:ph type="title"/>
          </p:nvPr>
        </p:nvSpPr>
        <p:spPr>
          <a:xfrm>
            <a:off x="457200" y="241646"/>
            <a:ext cx="8229600" cy="686972"/>
          </a:xfrm>
        </p:spPr>
        <p:txBody>
          <a:bodyPr/>
          <a:lstStyle/>
          <a:p>
            <a:r>
              <a:rPr lang="en-US" dirty="0">
                <a:latin typeface="Calibri Light"/>
                <a:ea typeface="Calibri Light"/>
                <a:cs typeface="Calibri Light"/>
              </a:rPr>
              <a:t>Q18: Is there anything else you would</a:t>
            </a:r>
            <a:br>
              <a:rPr lang="en-US" dirty="0">
                <a:latin typeface="Calibri Light"/>
                <a:ea typeface="Calibri Light"/>
                <a:cs typeface="Calibri Light"/>
              </a:rPr>
            </a:br>
            <a:r>
              <a:rPr lang="en-US" dirty="0">
                <a:latin typeface="Calibri Light"/>
                <a:ea typeface="Calibri Light"/>
                <a:cs typeface="Calibri Light"/>
              </a:rPr>
              <a:t>like to share about your experiences</a:t>
            </a:r>
            <a:br>
              <a:rPr lang="en-US" dirty="0">
                <a:latin typeface="Calibri Light"/>
                <a:ea typeface="Calibri Light"/>
                <a:cs typeface="Calibri Light"/>
              </a:rPr>
            </a:br>
            <a:r>
              <a:rPr lang="en-US" dirty="0">
                <a:latin typeface="Calibri Light"/>
                <a:ea typeface="Calibri Light"/>
                <a:cs typeface="Calibri Light"/>
              </a:rPr>
              <a:t>with 504 plans? </a:t>
            </a:r>
            <a:r>
              <a:rPr lang="en-US" sz="2400" dirty="0">
                <a:latin typeface="Calibri Light"/>
                <a:ea typeface="Calibri Light"/>
                <a:cs typeface="Calibri Light"/>
              </a:rPr>
              <a:t>(cont.)</a:t>
            </a:r>
            <a:endParaRPr lang="en-US" sz="2400" dirty="0">
              <a:ea typeface="Calibri Light"/>
            </a:endParaRPr>
          </a:p>
        </p:txBody>
      </p:sp>
      <p:graphicFrame>
        <p:nvGraphicFramePr>
          <p:cNvPr id="4" name="Content Placeholder 3">
            <a:extLst>
              <a:ext uri="{FF2B5EF4-FFF2-40B4-BE49-F238E27FC236}">
                <a16:creationId xmlns:a16="http://schemas.microsoft.com/office/drawing/2014/main" id="{89087722-15A6-CC76-FB37-20AC5C13DDF7}"/>
              </a:ext>
            </a:extLst>
          </p:cNvPr>
          <p:cNvGraphicFramePr>
            <a:graphicFrameLocks noGrp="1"/>
          </p:cNvGraphicFramePr>
          <p:nvPr>
            <p:ph idx="1"/>
            <p:extLst>
              <p:ext uri="{D42A27DB-BD31-4B8C-83A1-F6EECF244321}">
                <p14:modId xmlns:p14="http://schemas.microsoft.com/office/powerpoint/2010/main" val="2945834902"/>
              </p:ext>
            </p:extLst>
          </p:nvPr>
        </p:nvGraphicFramePr>
        <p:xfrm>
          <a:off x="154057" y="1965904"/>
          <a:ext cx="8532744" cy="3291840"/>
        </p:xfrm>
        <a:graphic>
          <a:graphicData uri="http://schemas.openxmlformats.org/drawingml/2006/table">
            <a:tbl>
              <a:tblPr firstRow="1" bandRow="1">
                <a:tableStyleId>{5C22544A-7EE6-4342-B048-85BDC9FD1C3A}</a:tableStyleId>
              </a:tblPr>
              <a:tblGrid>
                <a:gridCol w="1251833">
                  <a:extLst>
                    <a:ext uri="{9D8B030D-6E8A-4147-A177-3AD203B41FA5}">
                      <a16:colId xmlns:a16="http://schemas.microsoft.com/office/drawing/2014/main" val="786714825"/>
                    </a:ext>
                  </a:extLst>
                </a:gridCol>
                <a:gridCol w="7280911">
                  <a:extLst>
                    <a:ext uri="{9D8B030D-6E8A-4147-A177-3AD203B41FA5}">
                      <a16:colId xmlns:a16="http://schemas.microsoft.com/office/drawing/2014/main" val="100569257"/>
                    </a:ext>
                  </a:extLst>
                </a:gridCol>
              </a:tblGrid>
              <a:tr h="0">
                <a:tc>
                  <a:txBody>
                    <a:bodyPr/>
                    <a:lstStyle/>
                    <a:p>
                      <a:r>
                        <a:rPr lang="en-US" sz="1800" dirty="0"/>
                        <a:t>Responder</a:t>
                      </a:r>
                    </a:p>
                  </a:txBody>
                  <a:tcPr>
                    <a:solidFill>
                      <a:srgbClr val="000E2F"/>
                    </a:solidFill>
                  </a:tcPr>
                </a:tc>
                <a:tc>
                  <a:txBody>
                    <a:bodyPr/>
                    <a:lstStyle/>
                    <a:p>
                      <a:r>
                        <a:rPr lang="en-US" sz="1800" dirty="0"/>
                        <a:t>Response</a:t>
                      </a:r>
                    </a:p>
                  </a:txBody>
                  <a:tcPr>
                    <a:solidFill>
                      <a:srgbClr val="000E2F"/>
                    </a:solidFill>
                  </a:tcPr>
                </a:tc>
                <a:extLst>
                  <a:ext uri="{0D108BD9-81ED-4DB2-BD59-A6C34878D82A}">
                    <a16:rowId xmlns:a16="http://schemas.microsoft.com/office/drawing/2014/main" val="828629071"/>
                  </a:ext>
                </a:extLst>
              </a:tr>
              <a:tr h="889000">
                <a:tc>
                  <a:txBody>
                    <a:bodyPr/>
                    <a:lstStyle/>
                    <a:p>
                      <a:r>
                        <a:rPr lang="en-US" sz="1800" dirty="0"/>
                        <a:t>5</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Too often accommodations become a crutch, especially when it comes to extended time. Extended time does not mean UNLIMITED time. For example, 50% extra time. We need to work on getting students to advocated for themselves and not use accommodations as an excuse.</a:t>
                      </a:r>
                      <a:endParaRPr lang="en-US" sz="1800" dirty="0"/>
                    </a:p>
                  </a:txBody>
                  <a:tcPr/>
                </a:tc>
                <a:extLst>
                  <a:ext uri="{0D108BD9-81ED-4DB2-BD59-A6C34878D82A}">
                    <a16:rowId xmlns:a16="http://schemas.microsoft.com/office/drawing/2014/main" val="3236474933"/>
                  </a:ext>
                </a:extLst>
              </a:tr>
              <a:tr h="1122953">
                <a:tc>
                  <a:txBody>
                    <a:bodyPr/>
                    <a:lstStyle/>
                    <a:p>
                      <a:r>
                        <a:rPr lang="en-US" sz="1800" dirty="0"/>
                        <a:t>6</a:t>
                      </a:r>
                    </a:p>
                  </a:txBody>
                  <a:tcPr/>
                </a:tc>
                <a:tc>
                  <a:txBody>
                    <a:bodyPr/>
                    <a:lstStyle/>
                    <a:p>
                      <a:pPr marL="0" lvl="0" indent="0" algn="l">
                        <a:lnSpc>
                          <a:spcPct val="100000"/>
                        </a:lnSpc>
                        <a:buNone/>
                      </a:pPr>
                      <a:r>
                        <a:rPr lang="en-US" sz="1800" b="0" i="0" u="none" strike="noStrike" baseline="0" noProof="0" dirty="0">
                          <a:solidFill>
                            <a:srgbClr val="000000"/>
                          </a:solidFill>
                          <a:latin typeface="Calibri"/>
                          <a:ea typeface="Calibri"/>
                          <a:cs typeface="Calibri"/>
                        </a:rPr>
                        <a:t>I have 7-8 students per class period with either a 504 or IEP plan, teaching elective courses at a high school. Providing individual training on all of that would take much longer than we have. Having time for special education teachers to meet with teachers prior to the start of each semester would be a good start. The paperwork they send gives some of the information but having time to discuss student needs in person would be better. </a:t>
                      </a:r>
                      <a:endParaRPr lang="en-US" sz="1800" dirty="0"/>
                    </a:p>
                  </a:txBody>
                  <a:tcPr/>
                </a:tc>
                <a:extLst>
                  <a:ext uri="{0D108BD9-81ED-4DB2-BD59-A6C34878D82A}">
                    <a16:rowId xmlns:a16="http://schemas.microsoft.com/office/drawing/2014/main" val="2100653655"/>
                  </a:ext>
                </a:extLst>
              </a:tr>
            </a:tbl>
          </a:graphicData>
        </a:graphic>
      </p:graphicFrame>
    </p:spTree>
    <p:extLst>
      <p:ext uri="{BB962C8B-B14F-4D97-AF65-F5344CB8AC3E}">
        <p14:creationId xmlns:p14="http://schemas.microsoft.com/office/powerpoint/2010/main" val="3630380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999E-CAE3-20F9-BB93-BAB1D5CB69D9}"/>
              </a:ext>
            </a:extLst>
          </p:cNvPr>
          <p:cNvSpPr>
            <a:spLocks noGrp="1"/>
          </p:cNvSpPr>
          <p:nvPr>
            <p:ph type="title"/>
          </p:nvPr>
        </p:nvSpPr>
        <p:spPr/>
        <p:txBody>
          <a:bodyPr/>
          <a:lstStyle/>
          <a:p>
            <a:r>
              <a:rPr lang="en-US"/>
              <a:t>Key Takeaways </a:t>
            </a:r>
          </a:p>
        </p:txBody>
      </p:sp>
      <p:sp>
        <p:nvSpPr>
          <p:cNvPr id="3" name="Content Placeholder 2">
            <a:extLst>
              <a:ext uri="{FF2B5EF4-FFF2-40B4-BE49-F238E27FC236}">
                <a16:creationId xmlns:a16="http://schemas.microsoft.com/office/drawing/2014/main" id="{43340D4A-BEA7-7A4E-C0CD-CA8E59AA1AC6}"/>
              </a:ext>
            </a:extLst>
          </p:cNvPr>
          <p:cNvSpPr>
            <a:spLocks noGrp="1"/>
          </p:cNvSpPr>
          <p:nvPr>
            <p:ph idx="1"/>
          </p:nvPr>
        </p:nvSpPr>
        <p:spPr>
          <a:xfrm>
            <a:off x="457200" y="1524000"/>
            <a:ext cx="8458200" cy="4351338"/>
          </a:xfrm>
        </p:spPr>
        <p:txBody>
          <a:bodyPr vert="horz" lIns="91440" tIns="45720" rIns="91440" bIns="45720" rtlCol="0" anchor="t">
            <a:normAutofit/>
          </a:bodyPr>
          <a:lstStyle/>
          <a:p>
            <a:r>
              <a:rPr lang="en-US" dirty="0">
                <a:ea typeface="Calibri"/>
                <a:cs typeface="Calibri"/>
              </a:rPr>
              <a:t>School Counselors vs. Teachers understanding/focus of 504 plans</a:t>
            </a:r>
          </a:p>
          <a:p>
            <a:r>
              <a:rPr lang="en-US" dirty="0">
                <a:ea typeface="+mn-lt"/>
                <a:cs typeface="+mn-lt"/>
              </a:rPr>
              <a:t>General agreement about purpose of 504, but less agreement about the population it should serve</a:t>
            </a:r>
          </a:p>
          <a:p>
            <a:r>
              <a:rPr lang="en-US" dirty="0">
                <a:ea typeface="Calibri"/>
                <a:cs typeface="Calibri"/>
              </a:rPr>
              <a:t>Agreement on providing accommodations</a:t>
            </a:r>
          </a:p>
          <a:p>
            <a:r>
              <a:rPr lang="en-US" dirty="0">
                <a:ea typeface="Calibri"/>
                <a:cs typeface="Calibri"/>
              </a:rPr>
              <a:t>We saw varying opinions on the effectiveness of 504 plans</a:t>
            </a:r>
          </a:p>
          <a:p>
            <a:r>
              <a:rPr lang="en-US" dirty="0">
                <a:ea typeface="Calibri"/>
                <a:cs typeface="Calibri"/>
              </a:rPr>
              <a:t>Teachers provided ideas to address challenges: Q18 R6</a:t>
            </a: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932828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45C08-483E-8034-51C3-F1F36301014B}"/>
              </a:ext>
            </a:extLst>
          </p:cNvPr>
          <p:cNvSpPr>
            <a:spLocks noGrp="1"/>
          </p:cNvSpPr>
          <p:nvPr>
            <p:ph type="title"/>
          </p:nvPr>
        </p:nvSpPr>
        <p:spPr/>
        <p:txBody>
          <a:bodyPr/>
          <a:lstStyle/>
          <a:p>
            <a:r>
              <a:rPr lang="en-US" dirty="0"/>
              <a:t>General Conclusions </a:t>
            </a:r>
          </a:p>
        </p:txBody>
      </p:sp>
      <p:sp>
        <p:nvSpPr>
          <p:cNvPr id="3" name="Content Placeholder 2">
            <a:extLst>
              <a:ext uri="{FF2B5EF4-FFF2-40B4-BE49-F238E27FC236}">
                <a16:creationId xmlns:a16="http://schemas.microsoft.com/office/drawing/2014/main" id="{87A801F2-21D5-A6D2-0D27-41C628D56F4D}"/>
              </a:ext>
            </a:extLst>
          </p:cNvPr>
          <p:cNvSpPr>
            <a:spLocks noGrp="1"/>
          </p:cNvSpPr>
          <p:nvPr>
            <p:ph idx="1"/>
          </p:nvPr>
        </p:nvSpPr>
        <p:spPr>
          <a:xfrm>
            <a:off x="457200" y="1253331"/>
            <a:ext cx="8229600" cy="4351338"/>
          </a:xfrm>
        </p:spPr>
        <p:txBody>
          <a:bodyPr vert="horz" lIns="91440" tIns="45720" rIns="91440" bIns="45720" rtlCol="0" anchor="t">
            <a:normAutofit/>
          </a:bodyPr>
          <a:lstStyle/>
          <a:p>
            <a:r>
              <a:rPr lang="en-US" dirty="0"/>
              <a:t>“Too often accommodations become a crutch, especially when it comes to extended time. Extended time does not mean UNLIMITED time. For example, 50% extra time. We need to work on getting students to advocated for themselves and not use accommodations as an excuse.”</a:t>
            </a:r>
          </a:p>
          <a:p>
            <a:pPr marL="0" indent="0">
              <a:buNone/>
            </a:pPr>
            <a:endParaRPr lang="en-US" dirty="0"/>
          </a:p>
        </p:txBody>
      </p:sp>
    </p:spTree>
    <p:extLst>
      <p:ext uri="{BB962C8B-B14F-4D97-AF65-F5344CB8AC3E}">
        <p14:creationId xmlns:p14="http://schemas.microsoft.com/office/powerpoint/2010/main" val="2512579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1FDD0-7EBB-ED29-E54D-FFE789C5CB16}"/>
              </a:ext>
            </a:extLst>
          </p:cNvPr>
          <p:cNvSpPr>
            <a:spLocks noGrp="1"/>
          </p:cNvSpPr>
          <p:nvPr>
            <p:ph type="title"/>
          </p:nvPr>
        </p:nvSpPr>
        <p:spPr/>
        <p:txBody>
          <a:bodyPr/>
          <a:lstStyle/>
          <a:p>
            <a:r>
              <a:rPr lang="en-US" dirty="0">
                <a:latin typeface="Calibri Light"/>
                <a:ea typeface="Calibri Light"/>
                <a:cs typeface="Calibri Light"/>
              </a:rPr>
              <a:t>Next Steps for LEND Trainees</a:t>
            </a:r>
            <a:endParaRPr lang="en-US" dirty="0"/>
          </a:p>
        </p:txBody>
      </p:sp>
      <p:sp>
        <p:nvSpPr>
          <p:cNvPr id="3" name="Content Placeholder 2">
            <a:extLst>
              <a:ext uri="{FF2B5EF4-FFF2-40B4-BE49-F238E27FC236}">
                <a16:creationId xmlns:a16="http://schemas.microsoft.com/office/drawing/2014/main" id="{05760142-8E88-D06D-7FC2-EAA64B4B6F8C}"/>
              </a:ext>
            </a:extLst>
          </p:cNvPr>
          <p:cNvSpPr>
            <a:spLocks noGrp="1"/>
          </p:cNvSpPr>
          <p:nvPr>
            <p:ph idx="1"/>
          </p:nvPr>
        </p:nvSpPr>
        <p:spPr/>
        <p:txBody>
          <a:bodyPr vert="horz" lIns="91440" tIns="45720" rIns="91440" bIns="45720" rtlCol="0" anchor="t">
            <a:normAutofit/>
          </a:bodyPr>
          <a:lstStyle/>
          <a:p>
            <a:r>
              <a:rPr lang="en-US" dirty="0">
                <a:ea typeface="Calibri"/>
                <a:cs typeface="Calibri"/>
              </a:rPr>
              <a:t>Consider how to educate / collaborate / train teachers</a:t>
            </a:r>
            <a:endParaRPr lang="en-US" dirty="0"/>
          </a:p>
          <a:p>
            <a:r>
              <a:rPr lang="en-US" dirty="0">
                <a:ea typeface="Calibri"/>
                <a:cs typeface="Calibri"/>
              </a:rPr>
              <a:t>Further research to establish a systematic process for 504 plan initiation and review</a:t>
            </a:r>
          </a:p>
          <a:p>
            <a:r>
              <a:rPr lang="en-US" dirty="0">
                <a:ea typeface="Calibri"/>
                <a:cs typeface="Calibri"/>
              </a:rPr>
              <a:t>Further research on similarities and differences in teacher vs. School counselor  / school psych / school social worker perceptions of 504 plans</a:t>
            </a:r>
          </a:p>
        </p:txBody>
      </p:sp>
    </p:spTree>
    <p:extLst>
      <p:ext uri="{BB962C8B-B14F-4D97-AF65-F5344CB8AC3E}">
        <p14:creationId xmlns:p14="http://schemas.microsoft.com/office/powerpoint/2010/main" val="2320145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DD3C-D6FB-8689-9C45-756AD1B2A85A}"/>
              </a:ext>
            </a:extLst>
          </p:cNvPr>
          <p:cNvSpPr>
            <a:spLocks noGrp="1"/>
          </p:cNvSpPr>
          <p:nvPr>
            <p:ph type="title"/>
          </p:nvPr>
        </p:nvSpPr>
        <p:spPr>
          <a:xfrm>
            <a:off x="457200" y="308114"/>
            <a:ext cx="8229600" cy="525462"/>
          </a:xfrm>
        </p:spPr>
        <p:txBody>
          <a:bodyPr/>
          <a:lstStyle/>
          <a:p>
            <a:r>
              <a:rPr lang="en-US"/>
              <a:t>References </a:t>
            </a:r>
          </a:p>
        </p:txBody>
      </p:sp>
      <p:sp>
        <p:nvSpPr>
          <p:cNvPr id="3" name="Content Placeholder 2">
            <a:extLst>
              <a:ext uri="{FF2B5EF4-FFF2-40B4-BE49-F238E27FC236}">
                <a16:creationId xmlns:a16="http://schemas.microsoft.com/office/drawing/2014/main" id="{3EDC53EB-FFA9-8726-71C0-4FB12332F387}"/>
              </a:ext>
            </a:extLst>
          </p:cNvPr>
          <p:cNvSpPr>
            <a:spLocks noGrp="1"/>
          </p:cNvSpPr>
          <p:nvPr>
            <p:ph idx="1"/>
          </p:nvPr>
        </p:nvSpPr>
        <p:spPr>
          <a:xfrm>
            <a:off x="227287" y="1128321"/>
            <a:ext cx="8689426" cy="4758613"/>
          </a:xfrm>
        </p:spPr>
        <p:txBody>
          <a:bodyPr vert="horz" lIns="91440" tIns="45720" rIns="91440" bIns="45720" rtlCol="0" anchor="t">
            <a:noAutofit/>
          </a:bodyPr>
          <a:lstStyle/>
          <a:p>
            <a:pPr marL="457200" indent="-457200">
              <a:lnSpc>
                <a:spcPct val="100000"/>
              </a:lnSpc>
              <a:buNone/>
            </a:pPr>
            <a:r>
              <a:rPr lang="en-US" sz="2000" dirty="0">
                <a:ea typeface="+mn-lt"/>
                <a:cs typeface="+mn-lt"/>
              </a:rPr>
              <a:t>Baldwin, J., &amp; </a:t>
            </a:r>
            <a:r>
              <a:rPr lang="en-US" sz="2000" dirty="0" err="1">
                <a:ea typeface="+mn-lt"/>
                <a:cs typeface="+mn-lt"/>
              </a:rPr>
              <a:t>Kroesch</a:t>
            </a:r>
            <a:r>
              <a:rPr lang="en-US" sz="2000" dirty="0">
                <a:ea typeface="+mn-lt"/>
                <a:cs typeface="+mn-lt"/>
              </a:rPr>
              <a:t>, A. M. (2025). Need Help at School: Develop a 504 Plan with Your Team. </a:t>
            </a:r>
            <a:r>
              <a:rPr lang="en-US" sz="2000" i="1" dirty="0">
                <a:ea typeface="+mn-lt"/>
                <a:cs typeface="+mn-lt"/>
              </a:rPr>
              <a:t>Research, Advocacy &amp; Practice for Complex &amp; Chronic Conditions: Journal for </a:t>
            </a:r>
            <a:r>
              <a:rPr lang="en-US" sz="2000" i="1" dirty="0" err="1">
                <a:ea typeface="+mn-lt"/>
                <a:cs typeface="+mn-lt"/>
              </a:rPr>
              <a:t>Physcial</a:t>
            </a:r>
            <a:r>
              <a:rPr lang="en-US" sz="2000" i="1" dirty="0">
                <a:ea typeface="+mn-lt"/>
                <a:cs typeface="+mn-lt"/>
              </a:rPr>
              <a:t>, Health &amp; Multiple Disabilities Services (RAPCC)</a:t>
            </a:r>
            <a:r>
              <a:rPr lang="en-US" sz="2000" dirty="0">
                <a:ea typeface="+mn-lt"/>
                <a:cs typeface="+mn-lt"/>
              </a:rPr>
              <a:t>, </a:t>
            </a:r>
            <a:r>
              <a:rPr lang="en-US" sz="2000" i="1" dirty="0">
                <a:ea typeface="+mn-lt"/>
                <a:cs typeface="+mn-lt"/>
              </a:rPr>
              <a:t>43</a:t>
            </a:r>
            <a:r>
              <a:rPr lang="en-US" sz="2000" dirty="0">
                <a:ea typeface="+mn-lt"/>
                <a:cs typeface="+mn-lt"/>
              </a:rPr>
              <a:t>(1), 10–14. </a:t>
            </a:r>
            <a:r>
              <a:rPr lang="en-US" sz="2000" u="sng" dirty="0">
                <a:ea typeface="+mn-lt"/>
                <a:cs typeface="+mn-lt"/>
                <a:hlinkClick r:id="rId2"/>
              </a:rPr>
              <a:t>https://doi-org.ezproxy.lib.uconn.edu/10.14434/rapcc.v1i43.39523</a:t>
            </a:r>
            <a:r>
              <a:rPr lang="en-US" sz="2000" dirty="0">
                <a:ea typeface="+mn-lt"/>
                <a:cs typeface="+mn-lt"/>
              </a:rPr>
              <a:t> </a:t>
            </a:r>
          </a:p>
          <a:p>
            <a:pPr marL="457200" indent="-457200">
              <a:lnSpc>
                <a:spcPct val="100000"/>
              </a:lnSpc>
              <a:buNone/>
            </a:pPr>
            <a:r>
              <a:rPr lang="en-US" sz="2000" dirty="0">
                <a:ea typeface="Calibri"/>
                <a:cs typeface="Calibri"/>
              </a:rPr>
              <a:t>Burke, M. M., Mercer, C., Ramos-Torres, S., Lindsay, R., &amp; </a:t>
            </a:r>
            <a:r>
              <a:rPr lang="en-US" sz="2000" dirty="0" err="1">
                <a:ea typeface="Calibri"/>
                <a:cs typeface="Calibri"/>
              </a:rPr>
              <a:t>Burakov</a:t>
            </a:r>
            <a:r>
              <a:rPr lang="en-US" sz="2000" dirty="0">
                <a:ea typeface="+mn-lt"/>
                <a:cs typeface="+mn-lt"/>
              </a:rPr>
              <a:t> </a:t>
            </a:r>
            <a:r>
              <a:rPr lang="en-US" sz="2000" dirty="0" err="1">
                <a:ea typeface="+mn-lt"/>
                <a:cs typeface="+mn-lt"/>
              </a:rPr>
              <a:t>Burakov</a:t>
            </a:r>
            <a:r>
              <a:rPr lang="en-US" sz="2000" dirty="0">
                <a:ea typeface="+mn-lt"/>
                <a:cs typeface="+mn-lt"/>
              </a:rPr>
              <a:t> </a:t>
            </a:r>
            <a:r>
              <a:rPr lang="en-US" sz="2000" dirty="0" err="1">
                <a:ea typeface="+mn-lt"/>
                <a:cs typeface="+mn-lt"/>
              </a:rPr>
              <a:t>Burakov</a:t>
            </a:r>
            <a:r>
              <a:rPr lang="en-US" sz="2000" dirty="0">
                <a:ea typeface="+mn-lt"/>
                <a:cs typeface="+mn-lt"/>
              </a:rPr>
              <a:t>, I. (2025). Frequently Asked Questions and Answers for Supporting Students With Section 504 Plans. </a:t>
            </a:r>
            <a:r>
              <a:rPr lang="en-US" sz="2000" i="1" dirty="0">
                <a:ea typeface="+mn-lt"/>
                <a:cs typeface="+mn-lt"/>
              </a:rPr>
              <a:t>Intervention in School &amp; Clinic</a:t>
            </a:r>
            <a:r>
              <a:rPr lang="en-US" sz="2000" dirty="0">
                <a:ea typeface="+mn-lt"/>
                <a:cs typeface="+mn-lt"/>
              </a:rPr>
              <a:t>, </a:t>
            </a:r>
            <a:r>
              <a:rPr lang="en-US" sz="2000" i="1" dirty="0">
                <a:ea typeface="+mn-lt"/>
                <a:cs typeface="+mn-lt"/>
              </a:rPr>
              <a:t>60</a:t>
            </a:r>
            <a:r>
              <a:rPr lang="en-US" sz="2000" dirty="0">
                <a:ea typeface="+mn-lt"/>
                <a:cs typeface="+mn-lt"/>
              </a:rPr>
              <a:t>(4), 214–219.</a:t>
            </a:r>
            <a:br>
              <a:rPr lang="en-US" sz="2000" dirty="0">
                <a:ea typeface="+mn-lt"/>
                <a:cs typeface="+mn-lt"/>
              </a:rPr>
            </a:br>
            <a:r>
              <a:rPr lang="en-US" sz="2000" u="sng" dirty="0">
                <a:ea typeface="+mn-lt"/>
                <a:cs typeface="+mn-lt"/>
                <a:hlinkClick r:id="rId3"/>
              </a:rPr>
              <a:t>https://doi-org.ezproxy.lib.uconn.edu/10.1177/10534512241297322</a:t>
            </a:r>
            <a:r>
              <a:rPr lang="en-US" sz="2000" dirty="0">
                <a:ea typeface="+mn-lt"/>
                <a:cs typeface="+mn-lt"/>
              </a:rPr>
              <a:t> </a:t>
            </a:r>
          </a:p>
          <a:p>
            <a:pPr marL="457200" indent="-457200">
              <a:lnSpc>
                <a:spcPct val="100000"/>
              </a:lnSpc>
              <a:buNone/>
            </a:pPr>
            <a:r>
              <a:rPr lang="en-US" sz="2000" dirty="0"/>
              <a:t>Creswell, J. W., &amp; Poth, C. N. (2018). </a:t>
            </a:r>
            <a:r>
              <a:rPr lang="en-US" sz="2000" i="1" dirty="0"/>
              <a:t>Qualitative inquiry and research design: Choosing among five</a:t>
            </a:r>
            <a:r>
              <a:rPr lang="en-US" sz="2000" dirty="0"/>
              <a:t> </a:t>
            </a:r>
            <a:r>
              <a:rPr lang="en-US" sz="2000" i="1" dirty="0"/>
              <a:t>approaches</a:t>
            </a:r>
            <a:r>
              <a:rPr lang="en-US" sz="2000" dirty="0"/>
              <a:t> (4th ed.). Sage.</a:t>
            </a:r>
            <a:endParaRPr lang="en-US" sz="2000" dirty="0">
              <a:ea typeface="Calibri"/>
              <a:cs typeface="Calibri"/>
            </a:endParaRPr>
          </a:p>
        </p:txBody>
      </p:sp>
    </p:spTree>
    <p:extLst>
      <p:ext uri="{BB962C8B-B14F-4D97-AF65-F5344CB8AC3E}">
        <p14:creationId xmlns:p14="http://schemas.microsoft.com/office/powerpoint/2010/main" val="530271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6CE5D-3F59-E692-1961-C2AA915D72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B22F1-4A52-F590-68D5-060DD5D2C58A}"/>
              </a:ext>
            </a:extLst>
          </p:cNvPr>
          <p:cNvSpPr>
            <a:spLocks noGrp="1"/>
          </p:cNvSpPr>
          <p:nvPr>
            <p:ph type="title"/>
          </p:nvPr>
        </p:nvSpPr>
        <p:spPr>
          <a:xfrm>
            <a:off x="457200" y="308114"/>
            <a:ext cx="8229600" cy="525462"/>
          </a:xfrm>
        </p:spPr>
        <p:txBody>
          <a:bodyPr/>
          <a:lstStyle/>
          <a:p>
            <a:r>
              <a:rPr lang="en-US" dirty="0"/>
              <a:t>References </a:t>
            </a:r>
            <a:r>
              <a:rPr lang="en-US" sz="2400" dirty="0"/>
              <a:t>(Cont.)</a:t>
            </a:r>
            <a:endParaRPr lang="en-US" dirty="0"/>
          </a:p>
        </p:txBody>
      </p:sp>
      <p:sp>
        <p:nvSpPr>
          <p:cNvPr id="3" name="Content Placeholder 2">
            <a:extLst>
              <a:ext uri="{FF2B5EF4-FFF2-40B4-BE49-F238E27FC236}">
                <a16:creationId xmlns:a16="http://schemas.microsoft.com/office/drawing/2014/main" id="{9CE33DB0-69B8-FF3C-7FDC-31F95EA822E3}"/>
              </a:ext>
            </a:extLst>
          </p:cNvPr>
          <p:cNvSpPr>
            <a:spLocks noGrp="1"/>
          </p:cNvSpPr>
          <p:nvPr>
            <p:ph idx="1"/>
          </p:nvPr>
        </p:nvSpPr>
        <p:spPr>
          <a:xfrm>
            <a:off x="227287" y="1175946"/>
            <a:ext cx="8689426" cy="4758613"/>
          </a:xfrm>
        </p:spPr>
        <p:txBody>
          <a:bodyPr vert="horz" lIns="91440" tIns="45720" rIns="91440" bIns="45720" rtlCol="0" anchor="t">
            <a:noAutofit/>
          </a:bodyPr>
          <a:lstStyle/>
          <a:p>
            <a:pPr marL="457200" indent="-457200">
              <a:lnSpc>
                <a:spcPct val="100000"/>
              </a:lnSpc>
              <a:buNone/>
            </a:pPr>
            <a:r>
              <a:rPr lang="en-US" sz="2000" dirty="0" err="1">
                <a:solidFill>
                  <a:srgbClr val="000E2F"/>
                </a:solidFill>
                <a:ea typeface="+mn-lt"/>
                <a:cs typeface="Arial"/>
              </a:rPr>
              <a:t>deBetterncourt</a:t>
            </a:r>
            <a:r>
              <a:rPr lang="en-US" sz="2000" dirty="0">
                <a:solidFill>
                  <a:srgbClr val="000E2F"/>
                </a:solidFill>
                <a:ea typeface="+mn-lt"/>
                <a:cs typeface="Arial"/>
              </a:rPr>
              <a:t>, L.U. (2002). Understanding the differences between IDEA and section 504. </a:t>
            </a:r>
            <a:r>
              <a:rPr lang="en-US" sz="2000" i="1" dirty="0">
                <a:solidFill>
                  <a:srgbClr val="000E2F"/>
                </a:solidFill>
                <a:ea typeface="+mn-lt"/>
                <a:cs typeface="Arial"/>
              </a:rPr>
              <a:t>Teaching Exceptional Children 34</a:t>
            </a:r>
            <a:r>
              <a:rPr lang="en-US" sz="2000" dirty="0">
                <a:solidFill>
                  <a:srgbClr val="000E2F"/>
                </a:solidFill>
                <a:ea typeface="+mn-lt"/>
                <a:cs typeface="Arial"/>
              </a:rPr>
              <a:t>(3), 16-23. </a:t>
            </a:r>
            <a:r>
              <a:rPr lang="en-US" sz="2000" dirty="0">
                <a:solidFill>
                  <a:srgbClr val="000E2F"/>
                </a:solidFill>
                <a:ea typeface="+mn-lt"/>
                <a:cs typeface="Arial"/>
                <a:hlinkClick r:id="rId2"/>
              </a:rPr>
              <a:t>http:/</a:t>
            </a:r>
            <a:r>
              <a:rPr lang="en-US" sz="2000" dirty="0">
                <a:solidFill>
                  <a:srgbClr val="333333"/>
                </a:solidFill>
                <a:ea typeface="+mn-lt"/>
                <a:cs typeface="Arial"/>
                <a:hlinkClick r:id="rId2"/>
              </a:rPr>
              <a:t>doi.org/</a:t>
            </a:r>
            <a:r>
              <a:rPr lang="en-US" sz="2000" dirty="0">
                <a:solidFill>
                  <a:srgbClr val="000E2F"/>
                </a:solidFill>
                <a:ea typeface="+mn-lt"/>
                <a:cs typeface="Arial"/>
                <a:hlinkClick r:id="rId2"/>
              </a:rPr>
              <a:t>10.1177/004005990203400302</a:t>
            </a:r>
            <a:r>
              <a:rPr lang="en-US" sz="2000" dirty="0">
                <a:solidFill>
                  <a:srgbClr val="000E2F"/>
                </a:solidFill>
                <a:ea typeface="+mn-lt"/>
                <a:cs typeface="Calibri"/>
              </a:rPr>
              <a:t> </a:t>
            </a:r>
            <a:endParaRPr lang="en-US" sz="2000" dirty="0">
              <a:solidFill>
                <a:srgbClr val="000E2F"/>
              </a:solidFill>
              <a:ea typeface="+mn-lt"/>
              <a:cs typeface="+mn-lt"/>
            </a:endParaRPr>
          </a:p>
          <a:p>
            <a:pPr marL="457200" indent="-457200">
              <a:lnSpc>
                <a:spcPct val="100000"/>
              </a:lnSpc>
              <a:buNone/>
            </a:pPr>
            <a:r>
              <a:rPr lang="en-US" sz="2000" dirty="0">
                <a:solidFill>
                  <a:srgbClr val="000E2F"/>
                </a:solidFill>
                <a:ea typeface="+mn-lt"/>
                <a:cs typeface="+mn-lt"/>
              </a:rPr>
              <a:t>Lindsay, R., Joshi, B., Abaza, N., Smith, B. C., Ramos-Torres, S., Humphries, R., Demissie, S., Hincapie, A. L., </a:t>
            </a:r>
            <a:r>
              <a:rPr lang="en-US" sz="2000" dirty="0" err="1">
                <a:solidFill>
                  <a:srgbClr val="000E2F"/>
                </a:solidFill>
                <a:ea typeface="+mn-lt"/>
                <a:cs typeface="+mn-lt"/>
              </a:rPr>
              <a:t>Burakov</a:t>
            </a:r>
            <a:r>
              <a:rPr lang="en-US" sz="2000" dirty="0">
                <a:solidFill>
                  <a:srgbClr val="000E2F"/>
                </a:solidFill>
                <a:ea typeface="+mn-lt"/>
                <a:cs typeface="+mn-lt"/>
              </a:rPr>
              <a:t>, I., Goscicki, B., &amp; Burke, M. M. (2025). Exploring Family Experiences With Section 504 Plans for Their Autistic Children. </a:t>
            </a:r>
            <a:r>
              <a:rPr lang="en-US" sz="2000" i="1" dirty="0">
                <a:solidFill>
                  <a:srgbClr val="000E2F"/>
                </a:solidFill>
                <a:ea typeface="+mn-lt"/>
                <a:cs typeface="+mn-lt"/>
              </a:rPr>
              <a:t>Journal of Autism &amp; Developmental Disorders</a:t>
            </a:r>
            <a:r>
              <a:rPr lang="en-US" sz="2000" dirty="0">
                <a:solidFill>
                  <a:srgbClr val="000E2F"/>
                </a:solidFill>
                <a:ea typeface="+mn-lt"/>
                <a:cs typeface="+mn-lt"/>
              </a:rPr>
              <a:t>, 1–12.</a:t>
            </a:r>
            <a:br>
              <a:rPr lang="en-US" sz="2000" dirty="0">
                <a:solidFill>
                  <a:srgbClr val="000E2F"/>
                </a:solidFill>
                <a:ea typeface="+mn-lt"/>
                <a:cs typeface="+mn-lt"/>
              </a:rPr>
            </a:br>
            <a:r>
              <a:rPr lang="en-US" sz="2000" u="sng" dirty="0">
                <a:solidFill>
                  <a:srgbClr val="000E2F"/>
                </a:solidFill>
                <a:ea typeface="+mn-lt"/>
                <a:cs typeface="+mn-lt"/>
                <a:hlinkClick r:id="rId3"/>
              </a:rPr>
              <a:t>https://doi-org.ezproxy.lib.uconn.edu/10.1007/s10803-025-06856-2</a:t>
            </a:r>
            <a:endParaRPr lang="en-US" sz="2000" u="sng" dirty="0">
              <a:solidFill>
                <a:srgbClr val="000E2F"/>
              </a:solidFill>
              <a:ea typeface="+mn-lt"/>
              <a:cs typeface="+mn-lt"/>
            </a:endParaRPr>
          </a:p>
          <a:p>
            <a:pPr marL="457200" indent="-457200">
              <a:lnSpc>
                <a:spcPct val="100000"/>
              </a:lnSpc>
              <a:buNone/>
            </a:pPr>
            <a:r>
              <a:rPr lang="en-US" sz="2000" dirty="0">
                <a:ea typeface="+mn-lt"/>
                <a:cs typeface="+mn-lt"/>
              </a:rPr>
              <a:t>Spiel, C. F., Evans, S. W., &amp; Langberg, J. M. (2014). Evaluating the Content of Individualized Education Programs and 504 Plans of Young Adolescents With Attention Deficit/Hyperactivity Disorder. </a:t>
            </a:r>
            <a:r>
              <a:rPr lang="en-US" sz="2000" i="1" dirty="0">
                <a:ea typeface="+mn-lt"/>
                <a:cs typeface="+mn-lt"/>
              </a:rPr>
              <a:t>School Psychology Quarterly</a:t>
            </a:r>
            <a:r>
              <a:rPr lang="en-US" sz="2000" dirty="0">
                <a:ea typeface="+mn-lt"/>
                <a:cs typeface="+mn-lt"/>
              </a:rPr>
              <a:t>, </a:t>
            </a:r>
            <a:r>
              <a:rPr lang="en-US" sz="2000" i="1" dirty="0">
                <a:ea typeface="+mn-lt"/>
                <a:cs typeface="+mn-lt"/>
              </a:rPr>
              <a:t>29</a:t>
            </a:r>
            <a:r>
              <a:rPr lang="en-US" sz="2000" dirty="0">
                <a:ea typeface="+mn-lt"/>
                <a:cs typeface="+mn-lt"/>
              </a:rPr>
              <a:t>(4), 452–468.</a:t>
            </a:r>
            <a:br>
              <a:rPr lang="en-US" sz="2000" dirty="0">
                <a:ea typeface="+mn-lt"/>
                <a:cs typeface="+mn-lt"/>
              </a:rPr>
            </a:br>
            <a:r>
              <a:rPr lang="en-US" sz="2000" u="sng" dirty="0">
                <a:ea typeface="+mn-lt"/>
                <a:cs typeface="+mn-lt"/>
                <a:hlinkClick r:id="rId4"/>
              </a:rPr>
              <a:t>https://doi-org.ezproxy.lib.uconn.edu/10.1037/spq0000101</a:t>
            </a:r>
            <a:r>
              <a:rPr lang="en-US" sz="2000" dirty="0">
                <a:ea typeface="+mn-lt"/>
                <a:cs typeface="+mn-lt"/>
              </a:rPr>
              <a:t> </a:t>
            </a:r>
          </a:p>
          <a:p>
            <a:pPr marL="457200" indent="-457200">
              <a:lnSpc>
                <a:spcPct val="100000"/>
              </a:lnSpc>
              <a:buNone/>
            </a:pPr>
            <a:endParaRPr lang="en-US" sz="2000" dirty="0">
              <a:solidFill>
                <a:srgbClr val="000000"/>
              </a:solidFill>
              <a:ea typeface="+mn-lt"/>
              <a:cs typeface="+mn-lt"/>
            </a:endParaRPr>
          </a:p>
          <a:p>
            <a:endParaRPr lang="en-US" sz="2000" dirty="0">
              <a:solidFill>
                <a:srgbClr val="000000"/>
              </a:solidFill>
              <a:ea typeface="+mn-lt"/>
              <a:cs typeface="+mn-lt"/>
            </a:endParaRPr>
          </a:p>
        </p:txBody>
      </p:sp>
    </p:spTree>
    <p:extLst>
      <p:ext uri="{BB962C8B-B14F-4D97-AF65-F5344CB8AC3E}">
        <p14:creationId xmlns:p14="http://schemas.microsoft.com/office/powerpoint/2010/main" val="139419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7E071F-835B-4876-4A16-A50C6DD00265}"/>
              </a:ext>
            </a:extLst>
          </p:cNvPr>
          <p:cNvSpPr>
            <a:spLocks noGrp="1"/>
          </p:cNvSpPr>
          <p:nvPr>
            <p:ph type="title"/>
          </p:nvPr>
        </p:nvSpPr>
        <p:spPr>
          <a:xfrm>
            <a:off x="228600" y="304800"/>
            <a:ext cx="8686800" cy="533400"/>
          </a:xfrm>
        </p:spPr>
        <p:txBody>
          <a:bodyPr/>
          <a:lstStyle/>
          <a:p>
            <a:r>
              <a:rPr lang="en-US" dirty="0">
                <a:latin typeface="+mj-lt"/>
                <a:cs typeface="Calibri Light"/>
              </a:rPr>
              <a:t>Background </a:t>
            </a:r>
            <a:r>
              <a:rPr lang="en-US" sz="2400" dirty="0"/>
              <a:t>(Cont.)</a:t>
            </a:r>
            <a:endParaRPr lang="en-US" sz="3600" dirty="0">
              <a:latin typeface="+mj-lt"/>
            </a:endParaRPr>
          </a:p>
        </p:txBody>
      </p:sp>
      <p:sp>
        <p:nvSpPr>
          <p:cNvPr id="7" name="Content Placeholder 2">
            <a:extLst>
              <a:ext uri="{FF2B5EF4-FFF2-40B4-BE49-F238E27FC236}">
                <a16:creationId xmlns:a16="http://schemas.microsoft.com/office/drawing/2014/main" id="{7D9D389C-4BFA-531A-900E-32805591BD75}"/>
              </a:ext>
            </a:extLst>
          </p:cNvPr>
          <p:cNvSpPr txBox="1">
            <a:spLocks/>
          </p:cNvSpPr>
          <p:nvPr/>
        </p:nvSpPr>
        <p:spPr>
          <a:xfrm>
            <a:off x="457200" y="985978"/>
            <a:ext cx="8229600" cy="48860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Calibri" panose="020F0502020204030204" pitchFamily="34" charset="0"/>
              <a:buChar char="–"/>
              <a:defRPr sz="3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pPr>
            <a:r>
              <a:rPr lang="en-US" sz="2200" dirty="0">
                <a:solidFill>
                  <a:srgbClr val="000000"/>
                </a:solidFill>
                <a:ea typeface="Calibri"/>
                <a:cs typeface="Calibri"/>
              </a:rPr>
              <a:t>Initially, 504 accommodations aimed to provide equal access to education for students with disabilities by removing barriers to learning</a:t>
            </a:r>
            <a:endParaRPr lang="en-US" sz="2200" dirty="0"/>
          </a:p>
          <a:p>
            <a:pPr marL="1028700" lvl="1" indent="-228600">
              <a:lnSpc>
                <a:spcPct val="100000"/>
              </a:lnSpc>
              <a:spcBef>
                <a:spcPts val="0"/>
              </a:spcBef>
              <a:buFont typeface="Courier New" panose="020B0604020202020204" pitchFamily="34" charset="0"/>
              <a:buChar char="o"/>
            </a:pPr>
            <a:r>
              <a:rPr lang="en-US" sz="1800" dirty="0">
                <a:solidFill>
                  <a:srgbClr val="000000"/>
                </a:solidFill>
                <a:ea typeface="Calibri"/>
                <a:cs typeface="Calibri"/>
              </a:rPr>
              <a:t>Over</a:t>
            </a:r>
            <a:r>
              <a:rPr lang="en-US" sz="1800" dirty="0">
                <a:solidFill>
                  <a:srgbClr val="000000"/>
                </a:solidFill>
                <a:latin typeface="Calibri"/>
                <a:ea typeface="Calibri"/>
                <a:cs typeface="Calibri"/>
              </a:rPr>
              <a:t> time, the focus has shifted to include more specific academic accommodations tailored to individual student's needs</a:t>
            </a:r>
            <a:endParaRPr lang="en-US" sz="1800" dirty="0"/>
          </a:p>
          <a:p>
            <a:pPr marL="457200" indent="-457200">
              <a:lnSpc>
                <a:spcPct val="100000"/>
              </a:lnSpc>
              <a:spcBef>
                <a:spcPts val="0"/>
              </a:spcBef>
            </a:pPr>
            <a:r>
              <a:rPr lang="en-US" sz="2200" dirty="0">
                <a:solidFill>
                  <a:srgbClr val="000000"/>
                </a:solidFill>
                <a:ea typeface="Calibri"/>
                <a:cs typeface="Calibri"/>
              </a:rPr>
              <a:t>Evolved to address the unique challenges faced by students with ADHD</a:t>
            </a:r>
          </a:p>
          <a:p>
            <a:pPr marL="1028700" lvl="1" indent="-228600">
              <a:lnSpc>
                <a:spcPct val="100000"/>
              </a:lnSpc>
              <a:spcBef>
                <a:spcPts val="0"/>
              </a:spcBef>
              <a:buFont typeface="Courier New" panose="020B0604020202020204" pitchFamily="34" charset="0"/>
              <a:buChar char="o"/>
            </a:pPr>
            <a:r>
              <a:rPr lang="en-US" sz="1800" dirty="0">
                <a:solidFill>
                  <a:srgbClr val="000000"/>
                </a:solidFill>
                <a:ea typeface="Calibri"/>
                <a:cs typeface="Calibri"/>
              </a:rPr>
              <a:t>e.g. Difficulty</a:t>
            </a:r>
            <a:r>
              <a:rPr lang="en-US" sz="1800" dirty="0">
                <a:solidFill>
                  <a:srgbClr val="000000"/>
                </a:solidFill>
                <a:ea typeface="+mn-lt"/>
                <a:cs typeface="+mn-lt"/>
              </a:rPr>
              <a:t> with sustained attention, organization, time management</a:t>
            </a:r>
            <a:endParaRPr lang="en-US" sz="1800" dirty="0">
              <a:solidFill>
                <a:srgbClr val="000000"/>
              </a:solidFill>
              <a:ea typeface="Calibri"/>
              <a:cs typeface="Calibri"/>
            </a:endParaRPr>
          </a:p>
          <a:p>
            <a:pPr marL="457200" indent="-457200">
              <a:lnSpc>
                <a:spcPct val="100000"/>
              </a:lnSpc>
              <a:spcBef>
                <a:spcPts val="0"/>
              </a:spcBef>
            </a:pPr>
            <a:r>
              <a:rPr lang="en-US" sz="2200" dirty="0">
                <a:solidFill>
                  <a:srgbClr val="000000"/>
                </a:solidFill>
                <a:ea typeface="Calibri"/>
                <a:cs typeface="Calibri"/>
              </a:rPr>
              <a:t>Increased awareness of mental health issues led to increased need for accommodations to support students with anxiety</a:t>
            </a:r>
          </a:p>
          <a:p>
            <a:pPr marL="1028700" lvl="1" indent="-228600">
              <a:lnSpc>
                <a:spcPct val="100000"/>
              </a:lnSpc>
              <a:spcBef>
                <a:spcPts val="0"/>
              </a:spcBef>
              <a:buFont typeface="Courier New" panose="020B0604020202020204" pitchFamily="34" charset="0"/>
              <a:buChar char="o"/>
            </a:pPr>
            <a:r>
              <a:rPr lang="en-US" sz="1800" dirty="0">
                <a:solidFill>
                  <a:srgbClr val="000000"/>
                </a:solidFill>
                <a:ea typeface="+mn-lt"/>
                <a:cs typeface="Calibri"/>
              </a:rPr>
              <a:t>e</a:t>
            </a:r>
            <a:r>
              <a:rPr lang="en-US" sz="1800" dirty="0">
                <a:solidFill>
                  <a:srgbClr val="000000"/>
                </a:solidFill>
                <a:ea typeface="+mn-lt"/>
                <a:cs typeface="+mn-lt"/>
              </a:rPr>
              <a:t>.g. Extended time on tests, permission to take breaks, access to quiet spaces, deadline flexibility</a:t>
            </a:r>
            <a:endParaRPr lang="en-US" sz="1800" dirty="0">
              <a:solidFill>
                <a:srgbClr val="000000"/>
              </a:solidFill>
              <a:ea typeface="Calibri"/>
              <a:cs typeface="Calibri"/>
            </a:endParaRPr>
          </a:p>
          <a:p>
            <a:pPr marL="457200" indent="-457200">
              <a:lnSpc>
                <a:spcPct val="100000"/>
              </a:lnSpc>
              <a:spcBef>
                <a:spcPts val="0"/>
              </a:spcBef>
            </a:pPr>
            <a:r>
              <a:rPr lang="en-US" sz="2200" dirty="0">
                <a:solidFill>
                  <a:srgbClr val="000000"/>
                </a:solidFill>
                <a:ea typeface="Calibri"/>
                <a:cs typeface="Calibri"/>
              </a:rPr>
              <a:t>This evolution reflects a broader understanding of diversity in learning needs and a commitment to providing inclusive education for all students</a:t>
            </a:r>
          </a:p>
          <a:p>
            <a:pPr marL="571500" lvl="1" indent="0">
              <a:lnSpc>
                <a:spcPct val="100000"/>
              </a:lnSpc>
              <a:spcBef>
                <a:spcPts val="0"/>
              </a:spcBef>
              <a:buNone/>
            </a:pPr>
            <a:endParaRPr lang="en-US" sz="2400" dirty="0">
              <a:solidFill>
                <a:srgbClr val="000000"/>
              </a:solidFill>
              <a:ea typeface="Calibri"/>
              <a:cs typeface="Calibri"/>
            </a:endParaRPr>
          </a:p>
          <a:p>
            <a:pPr marL="457200" indent="-457200">
              <a:lnSpc>
                <a:spcPct val="100000"/>
              </a:lnSpc>
              <a:spcBef>
                <a:spcPts val="0"/>
              </a:spcBef>
            </a:pPr>
            <a:endParaRPr lang="en-US" sz="2800" dirty="0">
              <a:solidFill>
                <a:srgbClr val="FF0000"/>
              </a:solidFill>
              <a:ea typeface="Calibri"/>
              <a:cs typeface="Calibri"/>
            </a:endParaRPr>
          </a:p>
          <a:p>
            <a:pPr marL="0" indent="0">
              <a:buNone/>
            </a:pPr>
            <a:endParaRPr lang="en-US" sz="2800" dirty="0">
              <a:solidFill>
                <a:srgbClr val="000000"/>
              </a:solidFill>
              <a:ea typeface="Calibri"/>
              <a:cs typeface="Calibri"/>
            </a:endParaRPr>
          </a:p>
        </p:txBody>
      </p:sp>
    </p:spTree>
    <p:custDataLst>
      <p:tags r:id="rId1"/>
    </p:custDataLst>
    <p:extLst>
      <p:ext uri="{BB962C8B-B14F-4D97-AF65-F5344CB8AC3E}">
        <p14:creationId xmlns:p14="http://schemas.microsoft.com/office/powerpoint/2010/main" val="152122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AB70-49AC-C9A8-67A6-17CC7CB73921}"/>
              </a:ext>
            </a:extLst>
          </p:cNvPr>
          <p:cNvSpPr>
            <a:spLocks noGrp="1"/>
          </p:cNvSpPr>
          <p:nvPr>
            <p:ph type="title"/>
          </p:nvPr>
        </p:nvSpPr>
        <p:spPr>
          <a:xfrm>
            <a:off x="457200" y="200609"/>
            <a:ext cx="8229600" cy="525462"/>
          </a:xfrm>
        </p:spPr>
        <p:txBody>
          <a:bodyPr/>
          <a:lstStyle/>
          <a:p>
            <a:r>
              <a:rPr lang="en-US" dirty="0">
                <a:latin typeface="Calibri Light"/>
                <a:ea typeface="Calibri Light"/>
                <a:cs typeface="Calibri Light"/>
              </a:rPr>
              <a:t>Background </a:t>
            </a:r>
            <a:r>
              <a:rPr lang="en-US" sz="2400" dirty="0">
                <a:latin typeface="Calibri Light"/>
                <a:ea typeface="Calibri Light"/>
                <a:cs typeface="Calibri Light"/>
              </a:rPr>
              <a:t>(Cont.)</a:t>
            </a:r>
            <a:endParaRPr lang="en-US" sz="2400" dirty="0"/>
          </a:p>
        </p:txBody>
      </p:sp>
      <p:sp>
        <p:nvSpPr>
          <p:cNvPr id="5" name="Content Placeholder 4">
            <a:extLst>
              <a:ext uri="{FF2B5EF4-FFF2-40B4-BE49-F238E27FC236}">
                <a16:creationId xmlns:a16="http://schemas.microsoft.com/office/drawing/2014/main" id="{EAA9C7C1-5612-BB96-0D4C-C83AE8ECC58B}"/>
              </a:ext>
            </a:extLst>
          </p:cNvPr>
          <p:cNvSpPr>
            <a:spLocks noGrp="1"/>
          </p:cNvSpPr>
          <p:nvPr>
            <p:ph idx="1"/>
          </p:nvPr>
        </p:nvSpPr>
        <p:spPr>
          <a:xfrm>
            <a:off x="457200" y="1090608"/>
            <a:ext cx="8229600" cy="4351338"/>
          </a:xfrm>
        </p:spPr>
        <p:txBody>
          <a:bodyPr vert="horz" lIns="91440" tIns="45720" rIns="91440" bIns="45720" rtlCol="0" anchor="t">
            <a:noAutofit/>
          </a:bodyPr>
          <a:lstStyle/>
          <a:p>
            <a:r>
              <a:rPr lang="en-US" sz="2400" dirty="0">
                <a:ea typeface="Calibri"/>
                <a:cs typeface="Calibri"/>
              </a:rPr>
              <a:t>IEP Classifications and 504 Classifications: </a:t>
            </a:r>
            <a:endParaRPr lang="en-US" sz="2400" dirty="0">
              <a:cs typeface="Calibri"/>
            </a:endParaRPr>
          </a:p>
          <a:p>
            <a:pPr indent="0">
              <a:buNone/>
            </a:pPr>
            <a:r>
              <a:rPr lang="en-US" sz="2200" dirty="0">
                <a:latin typeface="Calibri"/>
                <a:ea typeface="Calibri"/>
                <a:cs typeface="Arial"/>
              </a:rPr>
              <a:t>The 13 categories of disabilities covered under IDEA are: Autism, Specific learning disability, Speech or language impairments, Emotional disturbance, Traumatic brain injury, Visual impairment, Hearing impairment, Deafness, Mental retardation, Deaf-blindness, Multiple Disabilities, Orthopedic impairment, and Other health impairment (</a:t>
            </a:r>
            <a:r>
              <a:rPr lang="en-US" sz="2200" dirty="0" err="1">
                <a:latin typeface="Calibri"/>
                <a:ea typeface="Calibri"/>
                <a:cs typeface="Arial"/>
              </a:rPr>
              <a:t>deBettencourt</a:t>
            </a:r>
            <a:r>
              <a:rPr lang="en-US" sz="2200" dirty="0">
                <a:latin typeface="Calibri"/>
                <a:ea typeface="Calibri"/>
                <a:cs typeface="Arial"/>
              </a:rPr>
              <a:t>, 2002). Specific criteria exists for classification under each of the 13 categories. </a:t>
            </a:r>
          </a:p>
          <a:p>
            <a:r>
              <a:rPr lang="en-US" sz="2400" dirty="0">
                <a:latin typeface="Calibri"/>
                <a:ea typeface="Calibri"/>
                <a:cs typeface="Arial"/>
              </a:rPr>
              <a:t>Eligibility for education and academic services under Section 504 of the Rehabilitation Act (1973) is generally broader and is often explained as having the existence of an identified physical or mental condition that substantially limits a major life activity (</a:t>
            </a:r>
            <a:r>
              <a:rPr lang="en-US" sz="2400" dirty="0" err="1">
                <a:latin typeface="Calibri"/>
                <a:ea typeface="Calibri"/>
                <a:cs typeface="Arial"/>
              </a:rPr>
              <a:t>deBettencourt</a:t>
            </a:r>
            <a:r>
              <a:rPr lang="en-US" sz="2400" dirty="0">
                <a:latin typeface="Calibri"/>
                <a:ea typeface="Calibri"/>
                <a:cs typeface="Arial"/>
              </a:rPr>
              <a:t>, 2002). </a:t>
            </a:r>
            <a:endParaRPr lang="en-US" sz="2400" dirty="0"/>
          </a:p>
          <a:p>
            <a:pPr marL="0" indent="0">
              <a:buNone/>
            </a:pPr>
            <a:endParaRPr lang="en-US" dirty="0">
              <a:ea typeface="Calibri"/>
              <a:cs typeface="Calibri"/>
            </a:endParaRPr>
          </a:p>
          <a:p>
            <a:pPr>
              <a:buNone/>
            </a:pPr>
            <a:endParaRPr lang="en-US" dirty="0">
              <a:solidFill>
                <a:srgbClr val="006ACC"/>
              </a:solidFill>
              <a:latin typeface="Arial"/>
              <a:cs typeface="Arial"/>
            </a:endParaRPr>
          </a:p>
          <a:p>
            <a:pPr marL="0" indent="0">
              <a:buNone/>
            </a:pPr>
            <a:endParaRPr lang="en-US" dirty="0">
              <a:ea typeface="Calibri"/>
              <a:cs typeface="Calibri"/>
            </a:endParaRPr>
          </a:p>
        </p:txBody>
      </p:sp>
    </p:spTree>
    <p:extLst>
      <p:ext uri="{BB962C8B-B14F-4D97-AF65-F5344CB8AC3E}">
        <p14:creationId xmlns:p14="http://schemas.microsoft.com/office/powerpoint/2010/main" val="157540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A776-9A95-7E9C-21D6-654CB0FAFD61}"/>
              </a:ext>
            </a:extLst>
          </p:cNvPr>
          <p:cNvSpPr>
            <a:spLocks noGrp="1"/>
          </p:cNvSpPr>
          <p:nvPr>
            <p:ph type="title"/>
          </p:nvPr>
        </p:nvSpPr>
        <p:spPr>
          <a:xfrm>
            <a:off x="-409432" y="457201"/>
            <a:ext cx="9962865" cy="525462"/>
          </a:xfrm>
        </p:spPr>
        <p:txBody>
          <a:bodyPr/>
          <a:lstStyle/>
          <a:p>
            <a:r>
              <a:rPr lang="en-US" dirty="0">
                <a:latin typeface="Calibri Light"/>
                <a:cs typeface="Calibri Light"/>
              </a:rPr>
              <a:t>Evaluation of 504 Case Management </a:t>
            </a:r>
            <a:endParaRPr lang="en-US" b="0" dirty="0">
              <a:latin typeface="Calibri Light"/>
              <a:cs typeface="Calibri Light"/>
            </a:endParaRPr>
          </a:p>
        </p:txBody>
      </p:sp>
      <p:sp>
        <p:nvSpPr>
          <p:cNvPr id="3" name="Content Placeholder 2">
            <a:extLst>
              <a:ext uri="{FF2B5EF4-FFF2-40B4-BE49-F238E27FC236}">
                <a16:creationId xmlns:a16="http://schemas.microsoft.com/office/drawing/2014/main" id="{725F8632-62A5-CE23-6D29-56D022625A7A}"/>
              </a:ext>
            </a:extLst>
          </p:cNvPr>
          <p:cNvSpPr>
            <a:spLocks noGrp="1"/>
          </p:cNvSpPr>
          <p:nvPr>
            <p:ph idx="1"/>
          </p:nvPr>
        </p:nvSpPr>
        <p:spPr/>
        <p:txBody>
          <a:bodyPr vert="horz" lIns="91440" tIns="45720" rIns="91440" bIns="45720" rtlCol="0" anchor="t">
            <a:normAutofit/>
          </a:bodyPr>
          <a:lstStyle/>
          <a:p>
            <a:r>
              <a:rPr lang="en-US" dirty="0">
                <a:solidFill>
                  <a:srgbClr val="212121"/>
                </a:solidFill>
                <a:ea typeface="+mn-lt"/>
                <a:cs typeface="+mn-lt"/>
              </a:rPr>
              <a:t>The role of a school counselor in the 504 process may vary from state to state, district to district and even building to building. The school counselor’s primary role is to be an advocate for students in this process.</a:t>
            </a:r>
          </a:p>
          <a:p>
            <a:r>
              <a:rPr lang="en-US" dirty="0">
                <a:solidFill>
                  <a:srgbClr val="212121"/>
                </a:solidFill>
                <a:ea typeface="+mn-lt"/>
                <a:cs typeface="+mn-lt"/>
              </a:rPr>
              <a:t>The school counselor’s job is to start the 504-evaluation process once a referral is received. Accommodations may help this student access their education and prevent exclusion or discrimination based on an impairment.</a:t>
            </a:r>
          </a:p>
        </p:txBody>
      </p:sp>
    </p:spTree>
    <p:extLst>
      <p:ext uri="{BB962C8B-B14F-4D97-AF65-F5344CB8AC3E}">
        <p14:creationId xmlns:p14="http://schemas.microsoft.com/office/powerpoint/2010/main" val="16375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7E071F-835B-4876-4A16-A50C6DD00265}"/>
              </a:ext>
            </a:extLst>
          </p:cNvPr>
          <p:cNvSpPr>
            <a:spLocks noGrp="1"/>
          </p:cNvSpPr>
          <p:nvPr>
            <p:ph type="title"/>
          </p:nvPr>
        </p:nvSpPr>
        <p:spPr>
          <a:xfrm>
            <a:off x="228600" y="381000"/>
            <a:ext cx="8686800" cy="533400"/>
          </a:xfrm>
        </p:spPr>
        <p:txBody>
          <a:bodyPr/>
          <a:lstStyle/>
          <a:p>
            <a:r>
              <a:rPr lang="en-US" dirty="0">
                <a:latin typeface="+mj-lt"/>
                <a:cs typeface="Calibri Light"/>
              </a:rPr>
              <a:t>Research Question</a:t>
            </a:r>
            <a:endParaRPr lang="en-US" dirty="0"/>
          </a:p>
        </p:txBody>
      </p:sp>
      <p:sp>
        <p:nvSpPr>
          <p:cNvPr id="7" name="Content Placeholder 2">
            <a:extLst>
              <a:ext uri="{FF2B5EF4-FFF2-40B4-BE49-F238E27FC236}">
                <a16:creationId xmlns:a16="http://schemas.microsoft.com/office/drawing/2014/main" id="{7D9D389C-4BFA-531A-900E-32805591BD75}"/>
              </a:ext>
            </a:extLst>
          </p:cNvPr>
          <p:cNvSpPr txBox="1">
            <a:spLocks/>
          </p:cNvSpPr>
          <p:nvPr/>
        </p:nvSpPr>
        <p:spPr>
          <a:xfrm>
            <a:off x="599329" y="1313953"/>
            <a:ext cx="7762461" cy="32482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Calibri" panose="020F0502020204030204" pitchFamily="34" charset="0"/>
              <a:buChar char="–"/>
              <a:defRPr sz="3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000000"/>
                </a:solidFill>
                <a:latin typeface="Calibri"/>
                <a:ea typeface="Calibri"/>
                <a:cs typeface="Calibri"/>
              </a:rPr>
              <a:t>What are teachers’ training, perceptions, understanding of Section 504 academic support plans?</a:t>
            </a:r>
            <a:endParaRPr lang="en-US" sz="2800" dirty="0">
              <a:solidFill>
                <a:srgbClr val="000000"/>
              </a:solidFill>
              <a:effectLst/>
              <a:latin typeface="Calibri"/>
              <a:ea typeface="Calibri"/>
              <a:cs typeface="Calibri"/>
            </a:endParaRPr>
          </a:p>
        </p:txBody>
      </p:sp>
    </p:spTree>
    <p:custDataLst>
      <p:tags r:id="rId1"/>
    </p:custDataLst>
    <p:extLst>
      <p:ext uri="{BB962C8B-B14F-4D97-AF65-F5344CB8AC3E}">
        <p14:creationId xmlns:p14="http://schemas.microsoft.com/office/powerpoint/2010/main" val="2672677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5782F-4184-0D59-A8EF-CE8ACB38183D}"/>
              </a:ext>
            </a:extLst>
          </p:cNvPr>
          <p:cNvSpPr>
            <a:spLocks noGrp="1"/>
          </p:cNvSpPr>
          <p:nvPr>
            <p:ph type="title"/>
          </p:nvPr>
        </p:nvSpPr>
        <p:spPr/>
        <p:txBody>
          <a:bodyPr/>
          <a:lstStyle/>
          <a:p>
            <a:r>
              <a:rPr lang="en-US" dirty="0"/>
              <a:t>Methodology </a:t>
            </a:r>
          </a:p>
        </p:txBody>
      </p:sp>
      <p:sp>
        <p:nvSpPr>
          <p:cNvPr id="3" name="Content Placeholder 2">
            <a:extLst>
              <a:ext uri="{FF2B5EF4-FFF2-40B4-BE49-F238E27FC236}">
                <a16:creationId xmlns:a16="http://schemas.microsoft.com/office/drawing/2014/main" id="{4D1A57FD-9164-C6A3-F539-1B2075A12F1A}"/>
              </a:ext>
            </a:extLst>
          </p:cNvPr>
          <p:cNvSpPr>
            <a:spLocks noGrp="1"/>
          </p:cNvSpPr>
          <p:nvPr>
            <p:ph idx="1"/>
          </p:nvPr>
        </p:nvSpPr>
        <p:spPr/>
        <p:txBody>
          <a:bodyPr vert="horz" lIns="91440" tIns="45720" rIns="91440" bIns="45720" rtlCol="0" anchor="t">
            <a:normAutofit/>
          </a:bodyPr>
          <a:lstStyle/>
          <a:p>
            <a:r>
              <a:rPr lang="en-US" dirty="0"/>
              <a:t>One-time, online, anonymous survey which will be distributed via email teachers in CT</a:t>
            </a:r>
          </a:p>
          <a:p>
            <a:r>
              <a:rPr lang="en-US" dirty="0">
                <a:ea typeface="Calibri"/>
                <a:cs typeface="Calibri"/>
              </a:rPr>
              <a:t>Survey is conducted online via Qualtrics that will take approximately 15 minutes</a:t>
            </a:r>
          </a:p>
          <a:p>
            <a:r>
              <a:rPr lang="en-US" dirty="0">
                <a:ea typeface="Calibri"/>
                <a:cs typeface="Calibri"/>
              </a:rPr>
              <a:t>Data is analyzed quantitatively and qualitatively to identify common themes and patterns across responses</a:t>
            </a:r>
          </a:p>
        </p:txBody>
      </p:sp>
    </p:spTree>
    <p:extLst>
      <p:ext uri="{BB962C8B-B14F-4D97-AF65-F5344CB8AC3E}">
        <p14:creationId xmlns:p14="http://schemas.microsoft.com/office/powerpoint/2010/main" val="2091329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5E9F5-C457-B80A-F0B6-74642E8D8535}"/>
              </a:ext>
            </a:extLst>
          </p:cNvPr>
          <p:cNvSpPr>
            <a:spLocks noGrp="1"/>
          </p:cNvSpPr>
          <p:nvPr>
            <p:ph type="title"/>
          </p:nvPr>
        </p:nvSpPr>
        <p:spPr/>
        <p:txBody>
          <a:bodyPr/>
          <a:lstStyle/>
          <a:p>
            <a:r>
              <a:rPr lang="en-US"/>
              <a:t>Sample </a:t>
            </a:r>
          </a:p>
        </p:txBody>
      </p:sp>
      <p:sp>
        <p:nvSpPr>
          <p:cNvPr id="3" name="Content Placeholder 2">
            <a:extLst>
              <a:ext uri="{FF2B5EF4-FFF2-40B4-BE49-F238E27FC236}">
                <a16:creationId xmlns:a16="http://schemas.microsoft.com/office/drawing/2014/main" id="{34D15C6A-E7D8-3664-AC93-A8B12570B245}"/>
              </a:ext>
            </a:extLst>
          </p:cNvPr>
          <p:cNvSpPr>
            <a:spLocks noGrp="1"/>
          </p:cNvSpPr>
          <p:nvPr>
            <p:ph idx="1"/>
          </p:nvPr>
        </p:nvSpPr>
        <p:spPr/>
        <p:txBody>
          <a:bodyPr vert="horz" lIns="91440" tIns="45720" rIns="91440" bIns="45720" rtlCol="0" anchor="t">
            <a:normAutofit/>
          </a:bodyPr>
          <a:lstStyle/>
          <a:p>
            <a:r>
              <a:rPr lang="en-US" dirty="0"/>
              <a:t>The sample will be a convenience sample from 2 school districts in the state</a:t>
            </a:r>
          </a:p>
          <a:p>
            <a:r>
              <a:rPr lang="en-US" dirty="0"/>
              <a:t>Convenience sampling is a non-probability sampling method in which participants are selected based on accessibility and willingness to participate (Creswell &amp; Poth, 2018)</a:t>
            </a:r>
            <a:endParaRPr lang="en-US" dirty="0">
              <a:ea typeface="Calibri"/>
              <a:cs typeface="Calibri"/>
            </a:endParaRPr>
          </a:p>
          <a:p>
            <a:r>
              <a:rPr lang="en-US" dirty="0"/>
              <a:t>14 people submitted a survey; 7 responses were more complete</a:t>
            </a:r>
            <a:endParaRPr lang="en-US" dirty="0">
              <a:ea typeface="Calibri"/>
              <a:cs typeface="Calibri"/>
            </a:endParaRPr>
          </a:p>
        </p:txBody>
      </p:sp>
    </p:spTree>
    <p:extLst>
      <p:ext uri="{BB962C8B-B14F-4D97-AF65-F5344CB8AC3E}">
        <p14:creationId xmlns:p14="http://schemas.microsoft.com/office/powerpoint/2010/main" val="4230432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D13D-DEC0-28CC-64D1-D207C22ECA7D}"/>
              </a:ext>
            </a:extLst>
          </p:cNvPr>
          <p:cNvSpPr>
            <a:spLocks noGrp="1"/>
          </p:cNvSpPr>
          <p:nvPr>
            <p:ph type="title"/>
          </p:nvPr>
        </p:nvSpPr>
        <p:spPr/>
        <p:txBody>
          <a:bodyPr/>
          <a:lstStyle/>
          <a:p>
            <a:r>
              <a:rPr lang="en-US" dirty="0"/>
              <a:t>Table of survey respondents </a:t>
            </a:r>
          </a:p>
        </p:txBody>
      </p:sp>
      <p:pic>
        <p:nvPicPr>
          <p:cNvPr id="7" name="Content Placeholder 6" descr="Graphic showing response by respopndents on how many years worked at a teacher.">
            <a:extLst>
              <a:ext uri="{FF2B5EF4-FFF2-40B4-BE49-F238E27FC236}">
                <a16:creationId xmlns:a16="http://schemas.microsoft.com/office/drawing/2014/main" id="{C5190828-C190-240D-7B80-D8929C763461}"/>
              </a:ext>
            </a:extLst>
          </p:cNvPr>
          <p:cNvPicPr>
            <a:picLocks noGrp="1" noChangeAspect="1"/>
          </p:cNvPicPr>
          <p:nvPr>
            <p:ph idx="1"/>
          </p:nvPr>
        </p:nvPicPr>
        <p:blipFill>
          <a:blip r:embed="rId3"/>
          <a:srcRect t="4406" r="1555"/>
          <a:stretch>
            <a:fillRect/>
          </a:stretch>
        </p:blipFill>
        <p:spPr>
          <a:xfrm>
            <a:off x="247415" y="1685440"/>
            <a:ext cx="8649169" cy="3487119"/>
          </a:xfrm>
          <a:prstGeom prst="rect">
            <a:avLst/>
          </a:prstGeom>
        </p:spPr>
      </p:pic>
    </p:spTree>
    <p:extLst>
      <p:ext uri="{BB962C8B-B14F-4D97-AF65-F5344CB8AC3E}">
        <p14:creationId xmlns:p14="http://schemas.microsoft.com/office/powerpoint/2010/main" val="35256137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TotalTime>
  <Words>2524</Words>
  <Application>Microsoft Office PowerPoint</Application>
  <PresentationFormat>On-screen Show (4:3)</PresentationFormat>
  <Paragraphs>216</Paragraphs>
  <Slides>27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Arial,Sans-Serif</vt:lpstr>
      <vt:lpstr>Calibri</vt:lpstr>
      <vt:lpstr>Calibri Light</vt:lpstr>
      <vt:lpstr>Courier New</vt:lpstr>
      <vt:lpstr>1_Office Theme</vt:lpstr>
      <vt:lpstr>  An Exploratory Inquiry of Teacher Perceptions of 504 Plans in CT    Jon Bassett and Alex Chester  </vt:lpstr>
      <vt:lpstr>Background</vt:lpstr>
      <vt:lpstr>Background (Cont.)</vt:lpstr>
      <vt:lpstr>Background (Cont.)</vt:lpstr>
      <vt:lpstr>Evaluation of 504 Case Management </vt:lpstr>
      <vt:lpstr>Research Question</vt:lpstr>
      <vt:lpstr>Methodology </vt:lpstr>
      <vt:lpstr>Sample </vt:lpstr>
      <vt:lpstr>Table of survey respondents </vt:lpstr>
      <vt:lpstr>Characteristics of survey respondents </vt:lpstr>
      <vt:lpstr>Teacher Training on Section 504</vt:lpstr>
      <vt:lpstr>Q9: How confident are you in your knowledge of the legal requirements related to section 504? </vt:lpstr>
      <vt:lpstr>Q10: How comfortable are you in implementing 504 plans in your classroom?</vt:lpstr>
      <vt:lpstr>Q19: As part of your own teacher preparation program (academic training) did you receive training on 504 plans? </vt:lpstr>
      <vt:lpstr>Key Takeaways</vt:lpstr>
      <vt:lpstr>Teacher Perceptions / Understanding of Section 504</vt:lpstr>
      <vt:lpstr>Q7: What is the purpose of a 504 plan? </vt:lpstr>
      <vt:lpstr>Q8: In your opinion, what should qualify a student for a 504 Plan? </vt:lpstr>
      <vt:lpstr>Q14: In your opinion, how effective are 504 plans in supporting students to access the general education curriculum? </vt:lpstr>
      <vt:lpstr>Challenges with 504</vt:lpstr>
      <vt:lpstr>Q18: Is there anything else you would like to share about your experiences with 504 plans?</vt:lpstr>
      <vt:lpstr>Q18: Is there anything else you would like to share about your experiences with 504 plans? (cont.)</vt:lpstr>
      <vt:lpstr>Key Takeaways </vt:lpstr>
      <vt:lpstr>General Conclusions </vt:lpstr>
      <vt:lpstr>Next Steps for LEND Trainees</vt:lpstr>
      <vt:lpstr>References </vt:lpstr>
      <vt:lpstr>References (Cont.)</vt:lpstr>
    </vt:vector>
  </TitlesOfParts>
  <Company>UCHC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Ryan Bibisi</dc:creator>
  <cp:lastModifiedBy>Jozef,Christine</cp:lastModifiedBy>
  <cp:revision>5</cp:revision>
  <cp:lastPrinted>2016-05-10T16:32:28Z</cp:lastPrinted>
  <dcterms:created xsi:type="dcterms:W3CDTF">2014-04-25T18:15:14Z</dcterms:created>
  <dcterms:modified xsi:type="dcterms:W3CDTF">2026-07-14T17:59:17Z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37CB21DA-7D57-44FE-8BEA-16D72D8A27ED</vt:lpwstr>
  </property>
  <property fmtid="{D5CDD505-2E9C-101B-9397-08002B2CF9AE}" pid="3" name="ArticulatePath">
    <vt:lpwstr>CT LEND Presentation Template</vt:lpwstr>
  </property>
</Properties>
</file>